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18" r:id="rId5"/>
    <p:sldId id="257" r:id="rId6"/>
    <p:sldId id="325" r:id="rId7"/>
    <p:sldId id="326" r:id="rId8"/>
    <p:sldId id="327" r:id="rId9"/>
    <p:sldId id="319" r:id="rId10"/>
    <p:sldId id="320" r:id="rId11"/>
    <p:sldId id="321" r:id="rId12"/>
    <p:sldId id="322" r:id="rId13"/>
    <p:sldId id="324" r:id="rId14"/>
    <p:sldId id="330" r:id="rId15"/>
    <p:sldId id="328" r:id="rId16"/>
    <p:sldId id="331" r:id="rId17"/>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394FF-44EB-D402-F518-7F57512B5F76}" v="254" dt="2024-12-14T21:09:38.975"/>
    <p1510:client id="{A61F009A-392C-744D-B2EB-276AE10713D4}" v="1512" dt="2024-12-14T22:32:12.588"/>
    <p1510:client id="{D3BE18BF-AC40-ED28-78E3-CA8EAC58A28C}" v="153" dt="2024-12-14T21:37:18.861"/>
    <p1510:client id="{FDC03683-F929-2A49-9E16-714AD2C8DFD3}" v="1645" dt="2024-12-14T22:36:16.6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p:scale>
          <a:sx n="110" d="100"/>
          <a:sy n="110" d="100"/>
        </p:scale>
        <p:origin x="53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236039-A0EC-6E9E-9F2A-A382CE03DF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a:extLst>
              <a:ext uri="{FF2B5EF4-FFF2-40B4-BE49-F238E27FC236}">
                <a16:creationId xmlns:a16="http://schemas.microsoft.com/office/drawing/2014/main" id="{48FE92C6-B1AF-CD45-1D6C-E535D232CC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AD98B8-8BB2-0444-B97D-DF6A05414FAB}" type="datetimeFigureOut">
              <a:rPr lang="en-FR" smtClean="0"/>
              <a:t>12/14/24</a:t>
            </a:fld>
            <a:endParaRPr lang="en-FR"/>
          </a:p>
        </p:txBody>
      </p:sp>
      <p:sp>
        <p:nvSpPr>
          <p:cNvPr id="4" name="Footer Placeholder 3">
            <a:extLst>
              <a:ext uri="{FF2B5EF4-FFF2-40B4-BE49-F238E27FC236}">
                <a16:creationId xmlns:a16="http://schemas.microsoft.com/office/drawing/2014/main" id="{95BCFFA9-21AD-D423-D680-2475774BF9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5" name="Slide Number Placeholder 4">
            <a:extLst>
              <a:ext uri="{FF2B5EF4-FFF2-40B4-BE49-F238E27FC236}">
                <a16:creationId xmlns:a16="http://schemas.microsoft.com/office/drawing/2014/main" id="{0DBD6332-AD19-3FC5-21AF-38891FC2A4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44E96D-6103-2C4D-8C46-E0CE052938EC}" type="slidenum">
              <a:rPr lang="en-FR" smtClean="0"/>
              <a:t>‹#›</a:t>
            </a:fld>
            <a:endParaRPr lang="en-FR"/>
          </a:p>
        </p:txBody>
      </p:sp>
    </p:spTree>
    <p:extLst>
      <p:ext uri="{BB962C8B-B14F-4D97-AF65-F5344CB8AC3E}">
        <p14:creationId xmlns:p14="http://schemas.microsoft.com/office/powerpoint/2010/main" val="8918541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972F8-39B5-254F-AF15-2873A6D20695}" type="datetimeFigureOut">
              <a:rPr lang="en-FR" smtClean="0"/>
              <a:t>12/14/24</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00F1F-66E3-004F-8CF4-1444B944B9EB}" type="slidenum">
              <a:rPr lang="en-FR" smtClean="0"/>
              <a:t>‹#›</a:t>
            </a:fld>
            <a:endParaRPr lang="en-FR"/>
          </a:p>
        </p:txBody>
      </p:sp>
    </p:spTree>
    <p:extLst>
      <p:ext uri="{BB962C8B-B14F-4D97-AF65-F5344CB8AC3E}">
        <p14:creationId xmlns:p14="http://schemas.microsoft.com/office/powerpoint/2010/main" val="32404317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038" y="177800"/>
            <a:ext cx="6397625" cy="3598863"/>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66250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F0F6FC"/>
                </a:solidFill>
                <a:effectLst/>
                <a:latin typeface="-apple-system"/>
              </a:rPr>
              <a:t>1. Handling Missing Values</a:t>
            </a:r>
          </a:p>
          <a:p>
            <a:pPr algn="l">
              <a:buFont typeface="Arial" panose="020B0604020202020204" pitchFamily="34" charset="0"/>
              <a:buChar char="•"/>
            </a:pPr>
            <a:r>
              <a:rPr lang="en-GB" b="1" i="0">
                <a:solidFill>
                  <a:srgbClr val="F0F6FC"/>
                </a:solidFill>
                <a:effectLst/>
                <a:latin typeface="-apple-system"/>
              </a:rPr>
              <a:t>Volume</a:t>
            </a:r>
            <a:r>
              <a:rPr lang="en-GB" b="0" i="0">
                <a:solidFill>
                  <a:srgbClr val="F0F6FC"/>
                </a:solidFill>
                <a:effectLst/>
                <a:latin typeface="-apple-system"/>
              </a:rPr>
              <a:t>: Missing values in the Volume column were filled using a rolling window mean with a window size of 7 days.</a:t>
            </a:r>
          </a:p>
          <a:p>
            <a:pPr algn="l">
              <a:buFont typeface="Arial" panose="020B0604020202020204" pitchFamily="34" charset="0"/>
              <a:buChar char="•"/>
            </a:pPr>
            <a:r>
              <a:rPr lang="en-GB" b="1" i="0">
                <a:solidFill>
                  <a:srgbClr val="F0F6FC"/>
                </a:solidFill>
                <a:effectLst/>
                <a:latin typeface="-apple-system"/>
              </a:rPr>
              <a:t>Price Columns (Open, High, Low, Close, </a:t>
            </a:r>
            <a:r>
              <a:rPr lang="en-GB" b="1" i="0" err="1">
                <a:solidFill>
                  <a:srgbClr val="F0F6FC"/>
                </a:solidFill>
                <a:effectLst/>
                <a:latin typeface="-apple-system"/>
              </a:rPr>
              <a:t>Adj</a:t>
            </a:r>
            <a:r>
              <a:rPr lang="en-GB" b="1" i="0">
                <a:solidFill>
                  <a:srgbClr val="F0F6FC"/>
                </a:solidFill>
                <a:effectLst/>
                <a:latin typeface="-apple-system"/>
              </a:rPr>
              <a:t> Close)</a:t>
            </a:r>
            <a:r>
              <a:rPr lang="en-GB" b="0" i="0">
                <a:solidFill>
                  <a:srgbClr val="F0F6FC"/>
                </a:solidFill>
                <a:effectLst/>
                <a:latin typeface="-apple-system"/>
              </a:rPr>
              <a:t>: Missing values in price-related columns were filled using a rolling median with a window size of 7 days.</a:t>
            </a:r>
          </a:p>
          <a:p>
            <a:pPr algn="l"/>
            <a:r>
              <a:rPr lang="en-GB" b="1" i="0">
                <a:solidFill>
                  <a:srgbClr val="F0F6FC"/>
                </a:solidFill>
                <a:effectLst/>
                <a:latin typeface="-apple-system"/>
              </a:rPr>
              <a:t>2. Outlier Handling</a:t>
            </a:r>
          </a:p>
          <a:p>
            <a:pPr algn="l">
              <a:buFont typeface="Arial" panose="020B0604020202020204" pitchFamily="34" charset="0"/>
              <a:buChar char="•"/>
            </a:pPr>
            <a:r>
              <a:rPr lang="en-GB" b="1" i="0">
                <a:solidFill>
                  <a:srgbClr val="F0F6FC"/>
                </a:solidFill>
                <a:effectLst/>
                <a:latin typeface="-apple-system"/>
              </a:rPr>
              <a:t>Price Columns</a:t>
            </a:r>
            <a:r>
              <a:rPr lang="en-GB" b="0" i="0">
                <a:solidFill>
                  <a:srgbClr val="F0F6FC"/>
                </a:solidFill>
                <a:effectLst/>
                <a:latin typeface="-apple-system"/>
              </a:rPr>
              <a:t>: Z-scores were calculated for each price column (Open, High, Low, Close, </a:t>
            </a:r>
            <a:r>
              <a:rPr lang="en-GB" b="0" i="0" err="1">
                <a:solidFill>
                  <a:srgbClr val="F0F6FC"/>
                </a:solidFill>
                <a:effectLst/>
                <a:latin typeface="-apple-system"/>
              </a:rPr>
              <a:t>Adj</a:t>
            </a:r>
            <a:r>
              <a:rPr lang="en-GB" b="0" i="0">
                <a:solidFill>
                  <a:srgbClr val="F0F6FC"/>
                </a:solidFill>
                <a:effectLst/>
                <a:latin typeface="-apple-system"/>
              </a:rPr>
              <a:t> Close). Any outliers with Z-scores greater than 3 or less than -3 were replaced with the rolling median value for that column.</a:t>
            </a:r>
          </a:p>
          <a:p>
            <a:pPr algn="l"/>
            <a:r>
              <a:rPr lang="en-GB" b="1" i="0">
                <a:solidFill>
                  <a:srgbClr val="F0F6FC"/>
                </a:solidFill>
                <a:effectLst/>
                <a:latin typeface="-apple-system"/>
              </a:rPr>
              <a:t>3. Erroneous Data Correction</a:t>
            </a:r>
          </a:p>
          <a:p>
            <a:pPr algn="l">
              <a:buFont typeface="Arial" panose="020B0604020202020204" pitchFamily="34" charset="0"/>
              <a:buChar char="•"/>
            </a:pPr>
            <a:r>
              <a:rPr lang="en-GB" b="1" i="0">
                <a:solidFill>
                  <a:srgbClr val="F0F6FC"/>
                </a:solidFill>
                <a:effectLst/>
                <a:latin typeface="-apple-system"/>
              </a:rPr>
              <a:t>Low vs. High</a:t>
            </a:r>
            <a:r>
              <a:rPr lang="en-GB" b="0" i="0">
                <a:solidFill>
                  <a:srgbClr val="F0F6FC"/>
                </a:solidFill>
                <a:effectLst/>
                <a:latin typeface="-apple-system"/>
              </a:rPr>
              <a:t>: If the value in the Low column was greater than or equal to the High column for any row, the erroneous Low value was replaced with the rolling mean of the Low values over the previous 7 days. If the rolling mean of Low was still higher than High, the Low value was adjusted to match the High value.</a:t>
            </a:r>
          </a:p>
          <a:p>
            <a:pPr algn="l"/>
            <a:r>
              <a:rPr lang="en-GB" b="1" i="0">
                <a:solidFill>
                  <a:srgbClr val="F0F6FC"/>
                </a:solidFill>
                <a:effectLst/>
                <a:latin typeface="-apple-system"/>
              </a:rPr>
              <a:t>4. Handling Zero Volume</a:t>
            </a:r>
          </a:p>
          <a:p>
            <a:pPr algn="l">
              <a:buFont typeface="Arial" panose="020B0604020202020204" pitchFamily="34" charset="0"/>
              <a:buChar char="•"/>
            </a:pPr>
            <a:r>
              <a:rPr lang="en-GB" b="1" i="0">
                <a:solidFill>
                  <a:srgbClr val="F0F6FC"/>
                </a:solidFill>
                <a:effectLst/>
                <a:latin typeface="-apple-system"/>
              </a:rPr>
              <a:t>Volume Zero</a:t>
            </a:r>
            <a:r>
              <a:rPr lang="en-GB" b="0" i="0">
                <a:solidFill>
                  <a:srgbClr val="F0F6FC"/>
                </a:solidFill>
                <a:effectLst/>
                <a:latin typeface="-apple-system"/>
              </a:rPr>
              <a:t>: If the Volume was zero for any row, and the Open, High, Low, or Close prices were different, the prices were replaced with the most frequent value (mode) in that row.</a:t>
            </a:r>
          </a:p>
          <a:p>
            <a:pPr algn="l"/>
            <a:r>
              <a:rPr lang="en-GB" b="1" i="0">
                <a:solidFill>
                  <a:srgbClr val="F0F6FC"/>
                </a:solidFill>
                <a:effectLst/>
                <a:latin typeface="-apple-system"/>
              </a:rPr>
              <a:t>5. Duplicate Dates</a:t>
            </a:r>
          </a:p>
          <a:p>
            <a:pPr algn="l">
              <a:buFont typeface="Arial" panose="020B0604020202020204" pitchFamily="34" charset="0"/>
              <a:buChar char="•"/>
            </a:pPr>
            <a:r>
              <a:rPr lang="en-GB" b="1" i="0">
                <a:solidFill>
                  <a:srgbClr val="F0F6FC"/>
                </a:solidFill>
                <a:effectLst/>
                <a:latin typeface="-apple-system"/>
              </a:rPr>
              <a:t>Duplicate Date Handling</a:t>
            </a:r>
            <a:r>
              <a:rPr lang="en-GB" b="0" i="0">
                <a:solidFill>
                  <a:srgbClr val="F0F6FC"/>
                </a:solidFill>
                <a:effectLst/>
                <a:latin typeface="-apple-system"/>
              </a:rPr>
              <a:t>: Any duplicate dates in the dataset were identified, and if duplicates were found, they were printed out for further inspection.</a:t>
            </a:r>
          </a:p>
          <a:p>
            <a:pPr algn="l"/>
            <a:r>
              <a:rPr lang="en-GB" b="1" i="0">
                <a:solidFill>
                  <a:srgbClr val="F0F6FC"/>
                </a:solidFill>
                <a:effectLst/>
                <a:latin typeface="-apple-system"/>
              </a:rPr>
              <a:t>6. </a:t>
            </a:r>
            <a:r>
              <a:rPr lang="en-GB" b="1" i="0" err="1">
                <a:solidFill>
                  <a:srgbClr val="F0F6FC"/>
                </a:solidFill>
                <a:effectLst/>
                <a:latin typeface="-apple-system"/>
              </a:rPr>
              <a:t>NaN</a:t>
            </a:r>
            <a:r>
              <a:rPr lang="en-GB" b="1" i="0">
                <a:solidFill>
                  <a:srgbClr val="F0F6FC"/>
                </a:solidFill>
                <a:effectLst/>
                <a:latin typeface="-apple-system"/>
              </a:rPr>
              <a:t> Volume with Identical Prices</a:t>
            </a:r>
          </a:p>
          <a:p>
            <a:pPr algn="l">
              <a:buFont typeface="Arial" panose="020B0604020202020204" pitchFamily="34" charset="0"/>
              <a:buChar char="•"/>
            </a:pPr>
            <a:r>
              <a:rPr lang="en-GB" b="0" i="0">
                <a:solidFill>
                  <a:srgbClr val="F0F6FC"/>
                </a:solidFill>
                <a:effectLst/>
                <a:latin typeface="-apple-system"/>
              </a:rPr>
              <a:t>If a row had identical values in the price columns (Open, High, Low, Close) and Volume was missing, the missing Volume was replaced with 0.0.</a:t>
            </a:r>
          </a:p>
          <a:p>
            <a:endParaRPr lang="en-FR"/>
          </a:p>
        </p:txBody>
      </p:sp>
      <p:sp>
        <p:nvSpPr>
          <p:cNvPr id="4" name="Slide Number Placeholder 3"/>
          <p:cNvSpPr>
            <a:spLocks noGrp="1"/>
          </p:cNvSpPr>
          <p:nvPr>
            <p:ph type="sldNum" sz="quarter" idx="5"/>
          </p:nvPr>
        </p:nvSpPr>
        <p:spPr/>
        <p:txBody>
          <a:bodyPr/>
          <a:lstStyle/>
          <a:p>
            <a:fld id="{7EC00F1F-66E3-004F-8CF4-1444B944B9EB}" type="slidenum">
              <a:rPr lang="en-FR" smtClean="0"/>
              <a:t>2</a:t>
            </a:fld>
            <a:endParaRPr lang="en-FR"/>
          </a:p>
        </p:txBody>
      </p:sp>
    </p:spTree>
    <p:extLst>
      <p:ext uri="{BB962C8B-B14F-4D97-AF65-F5344CB8AC3E}">
        <p14:creationId xmlns:p14="http://schemas.microsoft.com/office/powerpoint/2010/main" val="2849324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1CA4-89D7-7EC8-FC94-B349826439B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R"/>
          </a:p>
        </p:txBody>
      </p:sp>
      <p:sp>
        <p:nvSpPr>
          <p:cNvPr id="3" name="Subtitle 2">
            <a:extLst>
              <a:ext uri="{FF2B5EF4-FFF2-40B4-BE49-F238E27FC236}">
                <a16:creationId xmlns:a16="http://schemas.microsoft.com/office/drawing/2014/main" id="{9645D7A5-71C0-9DC0-7518-D09ADA5A9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R"/>
          </a:p>
        </p:txBody>
      </p:sp>
      <p:sp>
        <p:nvSpPr>
          <p:cNvPr id="4" name="Date Placeholder 3">
            <a:extLst>
              <a:ext uri="{FF2B5EF4-FFF2-40B4-BE49-F238E27FC236}">
                <a16:creationId xmlns:a16="http://schemas.microsoft.com/office/drawing/2014/main" id="{A695A008-8D79-EEFC-0F95-60C6629E8F44}"/>
              </a:ext>
            </a:extLst>
          </p:cNvPr>
          <p:cNvSpPr>
            <a:spLocks noGrp="1"/>
          </p:cNvSpPr>
          <p:nvPr>
            <p:ph type="dt" sz="half" idx="10"/>
          </p:nvPr>
        </p:nvSpPr>
        <p:spPr/>
        <p:txBody>
          <a:bodyPr/>
          <a:lstStyle/>
          <a:p>
            <a:endParaRPr lang="en-FR"/>
          </a:p>
        </p:txBody>
      </p:sp>
      <p:sp>
        <p:nvSpPr>
          <p:cNvPr id="5" name="Footer Placeholder 4">
            <a:extLst>
              <a:ext uri="{FF2B5EF4-FFF2-40B4-BE49-F238E27FC236}">
                <a16:creationId xmlns:a16="http://schemas.microsoft.com/office/drawing/2014/main" id="{20C9287E-B87A-A316-722B-F5B959868FD0}"/>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16E7E0E8-7137-D86D-949F-FD51EF7F2683}"/>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1532995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A0BDD-A419-9F64-02DB-CEEA6DF9A119}"/>
              </a:ext>
            </a:extLst>
          </p:cNvPr>
          <p:cNvSpPr>
            <a:spLocks noGrp="1"/>
          </p:cNvSpPr>
          <p:nvPr>
            <p:ph type="title"/>
          </p:nvPr>
        </p:nvSpPr>
        <p:spPr/>
        <p:txBody>
          <a:bodyPr/>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A5811FE7-1FED-DA54-8E91-EDE161CECEA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0632A611-8E08-7E94-CF79-464615675845}"/>
              </a:ext>
            </a:extLst>
          </p:cNvPr>
          <p:cNvSpPr>
            <a:spLocks noGrp="1"/>
          </p:cNvSpPr>
          <p:nvPr>
            <p:ph type="dt" sz="half" idx="10"/>
          </p:nvPr>
        </p:nvSpPr>
        <p:spPr/>
        <p:txBody>
          <a:bodyPr/>
          <a:lstStyle/>
          <a:p>
            <a:endParaRPr lang="en-FR"/>
          </a:p>
        </p:txBody>
      </p:sp>
      <p:sp>
        <p:nvSpPr>
          <p:cNvPr id="5" name="Footer Placeholder 4">
            <a:extLst>
              <a:ext uri="{FF2B5EF4-FFF2-40B4-BE49-F238E27FC236}">
                <a16:creationId xmlns:a16="http://schemas.microsoft.com/office/drawing/2014/main" id="{CD5CC2A4-EFE2-96A8-5DDB-AE61B38DDEB2}"/>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A7A26674-BDA0-5589-B3FA-026D888A636B}"/>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2150860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F7A1F6-E753-7F1B-31BD-A056E9243BF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C61EE08B-D2F5-4DBF-0F1A-7534CE948C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C88681FA-5257-36D7-D90E-08699CDEA5DE}"/>
              </a:ext>
            </a:extLst>
          </p:cNvPr>
          <p:cNvSpPr>
            <a:spLocks noGrp="1"/>
          </p:cNvSpPr>
          <p:nvPr>
            <p:ph type="dt" sz="half" idx="10"/>
          </p:nvPr>
        </p:nvSpPr>
        <p:spPr/>
        <p:txBody>
          <a:bodyPr/>
          <a:lstStyle/>
          <a:p>
            <a:endParaRPr lang="en-FR"/>
          </a:p>
        </p:txBody>
      </p:sp>
      <p:sp>
        <p:nvSpPr>
          <p:cNvPr id="5" name="Footer Placeholder 4">
            <a:extLst>
              <a:ext uri="{FF2B5EF4-FFF2-40B4-BE49-F238E27FC236}">
                <a16:creationId xmlns:a16="http://schemas.microsoft.com/office/drawing/2014/main" id="{02D431CF-43D9-D6CD-B468-C7145EE48E37}"/>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F41ED196-2419-0419-9FBF-4EB1568D9BD3}"/>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4286510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over Photo">
    <p:bg>
      <p:bgPr>
        <a:solidFill>
          <a:schemeClr val="accent4"/>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F133AE3-6501-4F1F-B6D9-C79AA68E0CE9}"/>
              </a:ext>
            </a:extLst>
          </p:cNvPr>
          <p:cNvGraphicFramePr>
            <a:graphicFrameLocks noChangeAspect="1"/>
          </p:cNvGraphicFramePr>
          <p:nvPr>
            <p:custDataLst>
              <p:tags r:id="rId1"/>
            </p:custDataLst>
            <p:extLst>
              <p:ext uri="{D42A27DB-BD31-4B8C-83A1-F6EECF244321}">
                <p14:modId xmlns:p14="http://schemas.microsoft.com/office/powerpoint/2010/main" val="3438527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6" name="Object 5" hidden="1">
                        <a:extLst>
                          <a:ext uri="{FF2B5EF4-FFF2-40B4-BE49-F238E27FC236}">
                            <a16:creationId xmlns:a16="http://schemas.microsoft.com/office/drawing/2014/main" id="{9F133AE3-6501-4F1F-B6D9-C79AA68E0C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a:extLst>
              <a:ext uri="{FF2B5EF4-FFF2-40B4-BE49-F238E27FC236}">
                <a16:creationId xmlns:a16="http://schemas.microsoft.com/office/drawing/2014/main" id="{C13BDB1F-F247-5B6B-6096-B370B03410AB}"/>
              </a:ext>
            </a:extLst>
          </p:cNvPr>
          <p:cNvSpPr>
            <a:spLocks noGrp="1" noRot="1" noChangeAspect="1" noMove="1" noResize="1" noEditPoints="1" noAdjustHandles="1" noChangeArrowheads="1" noChangeShapeType="1"/>
          </p:cNvSpPr>
          <p:nvPr>
            <p:ph type="pic" sz="quarter" idx="21" hasCustomPrompt="1"/>
          </p:nvPr>
        </p:nvSpPr>
        <p:spPr>
          <a:xfrm>
            <a:off x="0" y="0"/>
            <a:ext cx="12192000" cy="6858000"/>
          </a:xfrm>
        </p:spPr>
        <p:txBody>
          <a:bodyPr vert="horz" wrap="square" lIns="2520000" tIns="540000" rIns="180000" bIns="0" rtlCol="0">
            <a:noAutofit/>
          </a:bodyPr>
          <a:lstStyle>
            <a:lvl1pPr rtl="0">
              <a:lnSpc>
                <a:spcPct val="100000"/>
              </a:lnSpc>
              <a:spcBef>
                <a:spcPts val="0"/>
              </a:spcBef>
              <a:defRPr lang="en-US" sz="1200" dirty="0">
                <a:solidFill>
                  <a:schemeClr val="tx1"/>
                </a:solidFill>
                <a:latin typeface="+mn-lt"/>
                <a:ea typeface="+mn-ea"/>
                <a:cs typeface="+mn-cs"/>
              </a:defRPr>
            </a:lvl1pPr>
          </a:lstStyle>
          <a:p>
            <a:pPr lvl="0"/>
            <a:r>
              <a:rPr lang="fr-FR"/>
              <a:t>Insert image from RB Library [image frame does not need to be pre-selected]</a:t>
            </a:r>
            <a:br>
              <a:rPr lang="fr-FR"/>
            </a:br>
            <a:br>
              <a:rPr lang="fr-FR"/>
            </a:br>
            <a:r>
              <a:rPr lang="fr-FR"/>
              <a:t>–OR–</a:t>
            </a:r>
            <a:br>
              <a:rPr lang="fr-FR"/>
            </a:br>
            <a:br>
              <a:rPr lang="fr-FR"/>
            </a:br>
            <a:r>
              <a:rPr lang="fr-FR"/>
              <a:t>Click icon to add from file [image frame does not need to be pre-selected]</a:t>
            </a:r>
            <a:br>
              <a:rPr lang="fr-FR"/>
            </a:br>
            <a:br>
              <a:rPr lang="fr-FR"/>
            </a:br>
            <a:r>
              <a:rPr lang="fr-FR"/>
              <a:t>–OR– </a:t>
            </a:r>
            <a:br>
              <a:rPr lang="fr-FR"/>
            </a:br>
            <a:br>
              <a:rPr lang="fr-FR"/>
            </a:br>
            <a:r>
              <a:rPr lang="fr-FR"/>
              <a:t>Select frame and paste</a:t>
            </a:r>
            <a:br>
              <a:rPr lang="fr-FR"/>
            </a:br>
            <a:br>
              <a:rPr lang="fr-FR"/>
            </a:br>
            <a:r>
              <a:rPr lang="fr-FR"/>
              <a:t>Send to back behind text and brand elements</a:t>
            </a:r>
            <a:br>
              <a:rPr lang="fr-FR"/>
            </a:br>
            <a:br>
              <a:rPr lang="fr-FR"/>
            </a:br>
            <a:r>
              <a:rPr lang="fr-FR"/>
              <a:t>To clear image, select frame and use backspace ←</a:t>
            </a:r>
          </a:p>
        </p:txBody>
      </p:sp>
      <p:sp>
        <p:nvSpPr>
          <p:cNvPr id="23" name="Type of document">
            <a:extLst>
              <a:ext uri="{FF2B5EF4-FFF2-40B4-BE49-F238E27FC236}">
                <a16:creationId xmlns:a16="http://schemas.microsoft.com/office/drawing/2014/main" id="{42C22684-7A9D-2D82-2309-C04BDD499175}"/>
              </a:ext>
            </a:extLst>
          </p:cNvPr>
          <p:cNvSpPr>
            <a:spLocks noGrp="1" noRot="1" noMove="1" noResize="1" noEditPoints="1" noAdjustHandles="1" noChangeArrowheads="1" noChangeShapeType="1"/>
          </p:cNvSpPr>
          <p:nvPr>
            <p:ph type="body" sz="quarter" idx="18" hasCustomPrompt="1"/>
          </p:nvPr>
        </p:nvSpPr>
        <p:spPr>
          <a:xfrm>
            <a:off x="407988" y="4868865"/>
            <a:ext cx="7200900" cy="504825"/>
          </a:xfrm>
          <a:prstGeom prst="rect">
            <a:avLst/>
          </a:prstGeom>
        </p:spPr>
        <p:txBody>
          <a:bodyPr vert="horz" wrap="square" lIns="0" tIns="0" rIns="0" bIns="0" rtlCol="0" anchor="ctr">
            <a:noAutofit/>
          </a:bodyPr>
          <a:lstStyle>
            <a:lvl1pPr rtl="0">
              <a:defRPr lang="en-US" sz="1600" dirty="0">
                <a:latin typeface="+mn-lt"/>
                <a:ea typeface="+mn-ea"/>
                <a:cs typeface="+mn-cs"/>
              </a:defRPr>
            </a:lvl1pPr>
          </a:lstStyle>
          <a:p>
            <a:pPr marR="0" lvl="0" fontAlgn="base">
              <a:lnSpc>
                <a:spcPct val="100000"/>
              </a:lnSpc>
              <a:spcAft>
                <a:spcPct val="0"/>
              </a:spcAft>
              <a:buClrTx/>
              <a:buSzPct val="100000"/>
              <a:tabLst/>
            </a:pPr>
            <a:r>
              <a:rPr lang="fr-FR"/>
              <a:t>Type of document (max. 2 lines)</a:t>
            </a:r>
          </a:p>
        </p:txBody>
      </p:sp>
      <p:sp>
        <p:nvSpPr>
          <p:cNvPr id="24" name="Location, date">
            <a:extLst>
              <a:ext uri="{FF2B5EF4-FFF2-40B4-BE49-F238E27FC236}">
                <a16:creationId xmlns:a16="http://schemas.microsoft.com/office/drawing/2014/main" id="{62839B27-20F5-8E20-BF98-2096E4B68B01}"/>
              </a:ext>
            </a:extLst>
          </p:cNvPr>
          <p:cNvSpPr>
            <a:spLocks noGrp="1" noRot="1" noMove="1" noResize="1" noEditPoints="1" noAdjustHandles="1" noChangeArrowheads="1" noChangeShapeType="1"/>
          </p:cNvSpPr>
          <p:nvPr>
            <p:ph type="body" sz="quarter" idx="16" hasCustomPrompt="1"/>
          </p:nvPr>
        </p:nvSpPr>
        <p:spPr>
          <a:xfrm>
            <a:off x="407988" y="5441434"/>
            <a:ext cx="7200900" cy="184666"/>
          </a:xfrm>
          <a:prstGeom prst="rect">
            <a:avLst/>
          </a:prstGeom>
        </p:spPr>
        <p:txBody>
          <a:bodyPr vert="horz" wrap="square" lIns="0" tIns="0" rIns="0" bIns="0" rtlCol="0" anchor="t" anchorCtr="0">
            <a:spAutoFit/>
          </a:bodyPr>
          <a:lstStyle>
            <a:lvl1pPr rtl="0">
              <a:defRPr kumimoji="0" lang="en-US" u="none" strike="noStrike" cap="none" spc="0" normalizeH="0" dirty="0">
                <a:ln>
                  <a:noFill/>
                </a:ln>
                <a:effectLst/>
                <a:uLnTx/>
                <a:uFillTx/>
                <a:latin typeface="+mn-lt"/>
                <a:ea typeface="+mn-ea"/>
                <a:cs typeface="+mn-cs"/>
              </a:defRPr>
            </a:lvl1pPr>
          </a:lstStyle>
          <a:p>
            <a:pPr lvl="0" fontAlgn="base">
              <a:spcAft>
                <a:spcPct val="0"/>
              </a:spcAft>
              <a:buSzPct val="100000"/>
              <a:buFont typeface=""/>
            </a:pPr>
            <a:r>
              <a:rPr lang="fr-FR"/>
              <a:t>Location, date of presentation (month, day, year)</a:t>
            </a:r>
          </a:p>
        </p:txBody>
      </p:sp>
      <p:sp>
        <p:nvSpPr>
          <p:cNvPr id="25" name="Project name">
            <a:extLst>
              <a:ext uri="{FF2B5EF4-FFF2-40B4-BE49-F238E27FC236}">
                <a16:creationId xmlns:a16="http://schemas.microsoft.com/office/drawing/2014/main" id="{03F64AE7-D479-4E9B-770D-09DCA763CDC1}"/>
              </a:ext>
            </a:extLst>
          </p:cNvPr>
          <p:cNvSpPr>
            <a:spLocks noGrp="1" noRot="1" noMove="1" noResize="1" noEditPoints="1" noAdjustHandles="1" noChangeArrowheads="1" noChangeShapeType="1"/>
          </p:cNvSpPr>
          <p:nvPr>
            <p:ph type="title" hasCustomPrompt="1"/>
          </p:nvPr>
        </p:nvSpPr>
        <p:spPr>
          <a:xfrm>
            <a:off x="407988" y="4185048"/>
            <a:ext cx="7200900" cy="615553"/>
          </a:xfrm>
          <a:prstGeom prst="rect">
            <a:avLst/>
          </a:prstGeom>
        </p:spPr>
        <p:txBody>
          <a:bodyPr vert="horz" wrap="square" lIns="0" tIns="0" rIns="0" bIns="0" rtlCol="0" anchor="b" anchorCtr="0">
            <a:spAutoFit/>
          </a:bodyPr>
          <a:lstStyle>
            <a:lvl1pPr rtl="0">
              <a:defRPr lang="en-US" sz="4000" dirty="0">
                <a:latin typeface="+mj-lt"/>
                <a:ea typeface="+mj-ea"/>
                <a:cs typeface="+mj-cs"/>
              </a:defRPr>
            </a:lvl1pPr>
          </a:lstStyle>
          <a:p>
            <a:pPr lvl="0" fontAlgn="base">
              <a:lnSpc>
                <a:spcPct val="100000"/>
              </a:lnSpc>
              <a:spcBef>
                <a:spcPts val="0"/>
              </a:spcBef>
              <a:spcAft>
                <a:spcPct val="0"/>
              </a:spcAft>
              <a:buSzPct val="100000"/>
            </a:pPr>
            <a:r>
              <a:rPr lang="fr-FR"/>
              <a:t>Project title (max. 3 lines)</a:t>
            </a:r>
          </a:p>
        </p:txBody>
      </p:sp>
    </p:spTree>
    <p:extLst>
      <p:ext uri="{BB962C8B-B14F-4D97-AF65-F5344CB8AC3E}">
        <p14:creationId xmlns:p14="http://schemas.microsoft.com/office/powerpoint/2010/main" val="8223003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793">
          <p15:clr>
            <a:srgbClr val="A4A3A4"/>
          </p15:clr>
        </p15:guide>
        <p15:guide id="2" orient="horz" pos="3022">
          <p15:clr>
            <a:srgbClr val="A4A3A4"/>
          </p15:clr>
        </p15:guide>
        <p15:guide id="5" orient="horz" pos="3385">
          <p15:clr>
            <a:srgbClr val="A4A3A4"/>
          </p15:clr>
        </p15:guide>
        <p15:guide id="6" orient="horz" pos="3675">
          <p15:clr>
            <a:srgbClr val="A4A3A4"/>
          </p15:clr>
        </p15:guide>
        <p15:guide id="7" orient="horz" pos="3067">
          <p15:clr>
            <a:srgbClr val="A4A3A4"/>
          </p15:clr>
        </p15:guide>
        <p15:guide id="8" orient="horz" pos="342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1385-3728-24A4-BB18-0C854E2D14F4}"/>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CE7962E7-B8BD-FEE3-5D5D-770CF78E0D9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B7205E42-4C9A-9B23-974D-997F1755F889}"/>
              </a:ext>
            </a:extLst>
          </p:cNvPr>
          <p:cNvSpPr>
            <a:spLocks noGrp="1"/>
          </p:cNvSpPr>
          <p:nvPr>
            <p:ph type="dt" sz="half" idx="10"/>
          </p:nvPr>
        </p:nvSpPr>
        <p:spPr/>
        <p:txBody>
          <a:bodyPr/>
          <a:lstStyle/>
          <a:p>
            <a:endParaRPr lang="en-FR"/>
          </a:p>
        </p:txBody>
      </p:sp>
      <p:sp>
        <p:nvSpPr>
          <p:cNvPr id="5" name="Footer Placeholder 4">
            <a:extLst>
              <a:ext uri="{FF2B5EF4-FFF2-40B4-BE49-F238E27FC236}">
                <a16:creationId xmlns:a16="http://schemas.microsoft.com/office/drawing/2014/main" id="{E08AC4BE-61B0-AD5D-CA1F-72A39501A392}"/>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193B5208-9B87-9C72-B211-8EA39CAC4B27}"/>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1339329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D804-AAEE-8CB5-0D0B-6BCE24EEFF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R"/>
          </a:p>
        </p:txBody>
      </p:sp>
      <p:sp>
        <p:nvSpPr>
          <p:cNvPr id="3" name="Text Placeholder 2">
            <a:extLst>
              <a:ext uri="{FF2B5EF4-FFF2-40B4-BE49-F238E27FC236}">
                <a16:creationId xmlns:a16="http://schemas.microsoft.com/office/drawing/2014/main" id="{C2921C85-DB0D-8227-4381-7357F74BC0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E8A3D5-2573-93FA-2FFA-0A7BA7822145}"/>
              </a:ext>
            </a:extLst>
          </p:cNvPr>
          <p:cNvSpPr>
            <a:spLocks noGrp="1"/>
          </p:cNvSpPr>
          <p:nvPr>
            <p:ph type="dt" sz="half" idx="10"/>
          </p:nvPr>
        </p:nvSpPr>
        <p:spPr/>
        <p:txBody>
          <a:bodyPr/>
          <a:lstStyle/>
          <a:p>
            <a:endParaRPr lang="en-FR"/>
          </a:p>
        </p:txBody>
      </p:sp>
      <p:sp>
        <p:nvSpPr>
          <p:cNvPr id="5" name="Footer Placeholder 4">
            <a:extLst>
              <a:ext uri="{FF2B5EF4-FFF2-40B4-BE49-F238E27FC236}">
                <a16:creationId xmlns:a16="http://schemas.microsoft.com/office/drawing/2014/main" id="{0A5D3377-D12C-8305-04E8-7AB3D332F61F}"/>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64062710-EF25-196C-3554-FFF9EDD70940}"/>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12982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512B-9F4F-54B6-22DE-376546C9DC0E}"/>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D0E48D4F-DC96-493F-30B0-5C105D313D5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9B923327-3950-3D73-5BD2-678105EA206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Date Placeholder 4">
            <a:extLst>
              <a:ext uri="{FF2B5EF4-FFF2-40B4-BE49-F238E27FC236}">
                <a16:creationId xmlns:a16="http://schemas.microsoft.com/office/drawing/2014/main" id="{5F370E19-3027-7938-3F8C-BDAAD22C4E24}"/>
              </a:ext>
            </a:extLst>
          </p:cNvPr>
          <p:cNvSpPr>
            <a:spLocks noGrp="1"/>
          </p:cNvSpPr>
          <p:nvPr>
            <p:ph type="dt" sz="half" idx="10"/>
          </p:nvPr>
        </p:nvSpPr>
        <p:spPr/>
        <p:txBody>
          <a:bodyPr/>
          <a:lstStyle/>
          <a:p>
            <a:endParaRPr lang="en-FR"/>
          </a:p>
        </p:txBody>
      </p:sp>
      <p:sp>
        <p:nvSpPr>
          <p:cNvPr id="6" name="Footer Placeholder 5">
            <a:extLst>
              <a:ext uri="{FF2B5EF4-FFF2-40B4-BE49-F238E27FC236}">
                <a16:creationId xmlns:a16="http://schemas.microsoft.com/office/drawing/2014/main" id="{251CE25A-D038-5044-64CF-67E10194B487}"/>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D3FCDDC7-FD4A-8224-573D-5CD4B4DCE54C}"/>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339160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BB7DC-D506-886C-5103-2F02A00E80FE}"/>
              </a:ext>
            </a:extLst>
          </p:cNvPr>
          <p:cNvSpPr>
            <a:spLocks noGrp="1"/>
          </p:cNvSpPr>
          <p:nvPr>
            <p:ph type="title"/>
          </p:nvPr>
        </p:nvSpPr>
        <p:spPr>
          <a:xfrm>
            <a:off x="839788" y="365125"/>
            <a:ext cx="10515600" cy="1325563"/>
          </a:xfrm>
        </p:spPr>
        <p:txBody>
          <a:bodyPr/>
          <a:lstStyle/>
          <a:p>
            <a:r>
              <a:rPr lang="en-GB"/>
              <a:t>Click to edit Master title style</a:t>
            </a:r>
            <a:endParaRPr lang="en-FR"/>
          </a:p>
        </p:txBody>
      </p:sp>
      <p:sp>
        <p:nvSpPr>
          <p:cNvPr id="3" name="Text Placeholder 2">
            <a:extLst>
              <a:ext uri="{FF2B5EF4-FFF2-40B4-BE49-F238E27FC236}">
                <a16:creationId xmlns:a16="http://schemas.microsoft.com/office/drawing/2014/main" id="{B0E11190-3DA9-64FC-B3D4-8236B8E8E8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F9C2CD4-94A4-F2D2-4BAC-AB81C50C75C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Text Placeholder 4">
            <a:extLst>
              <a:ext uri="{FF2B5EF4-FFF2-40B4-BE49-F238E27FC236}">
                <a16:creationId xmlns:a16="http://schemas.microsoft.com/office/drawing/2014/main" id="{866B2EDE-3C1E-CE20-51D2-3AA2C8175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09B9EC-9867-21AE-4A4D-3F03467EE2A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67C1F772-6DF5-EF89-C1CC-4B501B44FB52}"/>
              </a:ext>
            </a:extLst>
          </p:cNvPr>
          <p:cNvSpPr>
            <a:spLocks noGrp="1"/>
          </p:cNvSpPr>
          <p:nvPr>
            <p:ph type="dt" sz="half" idx="10"/>
          </p:nvPr>
        </p:nvSpPr>
        <p:spPr/>
        <p:txBody>
          <a:bodyPr/>
          <a:lstStyle/>
          <a:p>
            <a:endParaRPr lang="en-FR"/>
          </a:p>
        </p:txBody>
      </p:sp>
      <p:sp>
        <p:nvSpPr>
          <p:cNvPr id="8" name="Footer Placeholder 7">
            <a:extLst>
              <a:ext uri="{FF2B5EF4-FFF2-40B4-BE49-F238E27FC236}">
                <a16:creationId xmlns:a16="http://schemas.microsoft.com/office/drawing/2014/main" id="{520E7A89-3897-C518-5199-D4E8CD733C9E}"/>
              </a:ext>
            </a:extLst>
          </p:cNvPr>
          <p:cNvSpPr>
            <a:spLocks noGrp="1"/>
          </p:cNvSpPr>
          <p:nvPr>
            <p:ph type="ftr" sz="quarter" idx="11"/>
          </p:nvPr>
        </p:nvSpPr>
        <p:spPr/>
        <p:txBody>
          <a:bodyPr/>
          <a:lstStyle/>
          <a:p>
            <a:endParaRPr lang="en-FR"/>
          </a:p>
        </p:txBody>
      </p:sp>
      <p:sp>
        <p:nvSpPr>
          <p:cNvPr id="9" name="Slide Number Placeholder 8">
            <a:extLst>
              <a:ext uri="{FF2B5EF4-FFF2-40B4-BE49-F238E27FC236}">
                <a16:creationId xmlns:a16="http://schemas.microsoft.com/office/drawing/2014/main" id="{2E174AF4-4E36-8668-580C-46580FE623B0}"/>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3791768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1DFD-0DE7-9A89-ED2D-10B91612244D}"/>
              </a:ext>
            </a:extLst>
          </p:cNvPr>
          <p:cNvSpPr>
            <a:spLocks noGrp="1"/>
          </p:cNvSpPr>
          <p:nvPr>
            <p:ph type="title"/>
          </p:nvPr>
        </p:nvSpPr>
        <p:spPr/>
        <p:txBody>
          <a:bodyPr/>
          <a:lstStyle/>
          <a:p>
            <a:r>
              <a:rPr lang="en-GB"/>
              <a:t>Click to edit Master title style</a:t>
            </a:r>
            <a:endParaRPr lang="en-FR"/>
          </a:p>
        </p:txBody>
      </p:sp>
      <p:sp>
        <p:nvSpPr>
          <p:cNvPr id="3" name="Date Placeholder 2">
            <a:extLst>
              <a:ext uri="{FF2B5EF4-FFF2-40B4-BE49-F238E27FC236}">
                <a16:creationId xmlns:a16="http://schemas.microsoft.com/office/drawing/2014/main" id="{9E33FDF8-63A6-D4C0-0EA6-9649A2B22C6B}"/>
              </a:ext>
            </a:extLst>
          </p:cNvPr>
          <p:cNvSpPr>
            <a:spLocks noGrp="1"/>
          </p:cNvSpPr>
          <p:nvPr>
            <p:ph type="dt" sz="half" idx="10"/>
          </p:nvPr>
        </p:nvSpPr>
        <p:spPr/>
        <p:txBody>
          <a:bodyPr/>
          <a:lstStyle/>
          <a:p>
            <a:endParaRPr lang="en-FR"/>
          </a:p>
        </p:txBody>
      </p:sp>
      <p:sp>
        <p:nvSpPr>
          <p:cNvPr id="4" name="Footer Placeholder 3">
            <a:extLst>
              <a:ext uri="{FF2B5EF4-FFF2-40B4-BE49-F238E27FC236}">
                <a16:creationId xmlns:a16="http://schemas.microsoft.com/office/drawing/2014/main" id="{EC8F48E8-62E5-30B0-449C-03ECC6688341}"/>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D3939A46-39A1-9CAD-8B88-F77620320E1F}"/>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95383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0B3CB-2D2D-8803-6D7F-E0F29B1243F5}"/>
              </a:ext>
            </a:extLst>
          </p:cNvPr>
          <p:cNvSpPr>
            <a:spLocks noGrp="1"/>
          </p:cNvSpPr>
          <p:nvPr>
            <p:ph type="dt" sz="half" idx="10"/>
          </p:nvPr>
        </p:nvSpPr>
        <p:spPr/>
        <p:txBody>
          <a:bodyPr/>
          <a:lstStyle/>
          <a:p>
            <a:endParaRPr lang="en-FR"/>
          </a:p>
        </p:txBody>
      </p:sp>
      <p:sp>
        <p:nvSpPr>
          <p:cNvPr id="3" name="Footer Placeholder 2">
            <a:extLst>
              <a:ext uri="{FF2B5EF4-FFF2-40B4-BE49-F238E27FC236}">
                <a16:creationId xmlns:a16="http://schemas.microsoft.com/office/drawing/2014/main" id="{2803701C-5690-2E45-F45B-3D3737030D73}"/>
              </a:ext>
            </a:extLst>
          </p:cNvPr>
          <p:cNvSpPr>
            <a:spLocks noGrp="1"/>
          </p:cNvSpPr>
          <p:nvPr>
            <p:ph type="ftr" sz="quarter" idx="11"/>
          </p:nvPr>
        </p:nvSpPr>
        <p:spPr/>
        <p:txBody>
          <a:bodyPr/>
          <a:lstStyle/>
          <a:p>
            <a:endParaRPr lang="en-FR"/>
          </a:p>
        </p:txBody>
      </p:sp>
      <p:sp>
        <p:nvSpPr>
          <p:cNvPr id="4" name="Slide Number Placeholder 3">
            <a:extLst>
              <a:ext uri="{FF2B5EF4-FFF2-40B4-BE49-F238E27FC236}">
                <a16:creationId xmlns:a16="http://schemas.microsoft.com/office/drawing/2014/main" id="{A7EFB3E7-E179-BBDD-061C-BDAC4E0236ED}"/>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3932925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2FFA6-EAA3-DF54-456C-86F5967F33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5D5177AD-A28A-D7B2-01A3-EDABE36E78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Text Placeholder 3">
            <a:extLst>
              <a:ext uri="{FF2B5EF4-FFF2-40B4-BE49-F238E27FC236}">
                <a16:creationId xmlns:a16="http://schemas.microsoft.com/office/drawing/2014/main" id="{DC29F5B9-99FF-D9DA-219E-51323FFF3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F27317-D32B-FA7A-8CCE-ABC177C883F9}"/>
              </a:ext>
            </a:extLst>
          </p:cNvPr>
          <p:cNvSpPr>
            <a:spLocks noGrp="1"/>
          </p:cNvSpPr>
          <p:nvPr>
            <p:ph type="dt" sz="half" idx="10"/>
          </p:nvPr>
        </p:nvSpPr>
        <p:spPr/>
        <p:txBody>
          <a:bodyPr/>
          <a:lstStyle/>
          <a:p>
            <a:endParaRPr lang="en-FR"/>
          </a:p>
        </p:txBody>
      </p:sp>
      <p:sp>
        <p:nvSpPr>
          <p:cNvPr id="6" name="Footer Placeholder 5">
            <a:extLst>
              <a:ext uri="{FF2B5EF4-FFF2-40B4-BE49-F238E27FC236}">
                <a16:creationId xmlns:a16="http://schemas.microsoft.com/office/drawing/2014/main" id="{B9DED927-5ABD-619C-E347-032B5451C95D}"/>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FA190505-64FF-175B-E0E7-A10ABBE9316D}"/>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2552746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8497-FFC9-C246-9B46-4B3F3B7BAE0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Picture Placeholder 2">
            <a:extLst>
              <a:ext uri="{FF2B5EF4-FFF2-40B4-BE49-F238E27FC236}">
                <a16:creationId xmlns:a16="http://schemas.microsoft.com/office/drawing/2014/main" id="{9ABEB2F1-738F-7D1A-2A3D-01EB46B334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R"/>
          </a:p>
        </p:txBody>
      </p:sp>
      <p:sp>
        <p:nvSpPr>
          <p:cNvPr id="4" name="Text Placeholder 3">
            <a:extLst>
              <a:ext uri="{FF2B5EF4-FFF2-40B4-BE49-F238E27FC236}">
                <a16:creationId xmlns:a16="http://schemas.microsoft.com/office/drawing/2014/main" id="{3B238EE3-A40D-71DA-0011-F55CBE7861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862A95-6372-6B53-B511-6A17202DF837}"/>
              </a:ext>
            </a:extLst>
          </p:cNvPr>
          <p:cNvSpPr>
            <a:spLocks noGrp="1"/>
          </p:cNvSpPr>
          <p:nvPr>
            <p:ph type="dt" sz="half" idx="10"/>
          </p:nvPr>
        </p:nvSpPr>
        <p:spPr/>
        <p:txBody>
          <a:bodyPr/>
          <a:lstStyle/>
          <a:p>
            <a:endParaRPr lang="en-FR"/>
          </a:p>
        </p:txBody>
      </p:sp>
      <p:sp>
        <p:nvSpPr>
          <p:cNvPr id="6" name="Footer Placeholder 5">
            <a:extLst>
              <a:ext uri="{FF2B5EF4-FFF2-40B4-BE49-F238E27FC236}">
                <a16:creationId xmlns:a16="http://schemas.microsoft.com/office/drawing/2014/main" id="{2864F1B9-B68A-B19C-DBF4-1E98816C088E}"/>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F034FAED-3529-788C-0300-E45214763972}"/>
              </a:ext>
            </a:extLst>
          </p:cNvPr>
          <p:cNvSpPr>
            <a:spLocks noGrp="1"/>
          </p:cNvSpPr>
          <p:nvPr>
            <p:ph type="sldNum" sz="quarter" idx="12"/>
          </p:nvPr>
        </p:nvSpPr>
        <p:spPr/>
        <p:txBody>
          <a:bodyPr/>
          <a:lstStyle/>
          <a:p>
            <a:fld id="{AF5A0A52-082E-954A-B0E5-1269D3172D6A}" type="slidenum">
              <a:rPr lang="en-FR" smtClean="0"/>
              <a:t>‹#›</a:t>
            </a:fld>
            <a:endParaRPr lang="en-FR"/>
          </a:p>
        </p:txBody>
      </p:sp>
    </p:spTree>
    <p:extLst>
      <p:ext uri="{BB962C8B-B14F-4D97-AF65-F5344CB8AC3E}">
        <p14:creationId xmlns:p14="http://schemas.microsoft.com/office/powerpoint/2010/main" val="208385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930872-6059-68FB-57EE-D88E7DFC12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R"/>
          </a:p>
        </p:txBody>
      </p:sp>
      <p:sp>
        <p:nvSpPr>
          <p:cNvPr id="3" name="Text Placeholder 2">
            <a:extLst>
              <a:ext uri="{FF2B5EF4-FFF2-40B4-BE49-F238E27FC236}">
                <a16:creationId xmlns:a16="http://schemas.microsoft.com/office/drawing/2014/main" id="{2BCAE7D6-7FCC-3F18-5C9C-3A7A4C112D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F4522A0D-6311-0EF6-0A1D-207F1C778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FR"/>
          </a:p>
        </p:txBody>
      </p:sp>
      <p:sp>
        <p:nvSpPr>
          <p:cNvPr id="5" name="Footer Placeholder 4">
            <a:extLst>
              <a:ext uri="{FF2B5EF4-FFF2-40B4-BE49-F238E27FC236}">
                <a16:creationId xmlns:a16="http://schemas.microsoft.com/office/drawing/2014/main" id="{8779BDBA-7150-5C2E-3B4F-DBAEC28BB2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FR"/>
          </a:p>
        </p:txBody>
      </p:sp>
      <p:sp>
        <p:nvSpPr>
          <p:cNvPr id="6" name="Slide Number Placeholder 5">
            <a:extLst>
              <a:ext uri="{FF2B5EF4-FFF2-40B4-BE49-F238E27FC236}">
                <a16:creationId xmlns:a16="http://schemas.microsoft.com/office/drawing/2014/main" id="{7EE75E7A-80B2-B930-280D-10793D85CB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5A0A52-082E-954A-B0E5-1269D3172D6A}" type="slidenum">
              <a:rPr lang="en-FR" smtClean="0"/>
              <a:t>‹#›</a:t>
            </a:fld>
            <a:endParaRPr lang="en-FR"/>
          </a:p>
        </p:txBody>
      </p:sp>
    </p:spTree>
    <p:extLst>
      <p:ext uri="{BB962C8B-B14F-4D97-AF65-F5344CB8AC3E}">
        <p14:creationId xmlns:p14="http://schemas.microsoft.com/office/powerpoint/2010/main" val="114374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12B0E8D-C2C3-5B0E-474B-12FB89E3AC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9" name="think-cell data - do not delete" hidden="1">
                        <a:extLst>
                          <a:ext uri="{FF2B5EF4-FFF2-40B4-BE49-F238E27FC236}">
                            <a16:creationId xmlns:a16="http://schemas.microsoft.com/office/drawing/2014/main" id="{412B0E8D-C2C3-5B0E-474B-12FB89E3AC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4FCABD5B-B74C-37C4-5DC6-76F929A5CF87}"/>
              </a:ext>
            </a:extLst>
          </p:cNvPr>
          <p:cNvPicPr>
            <a:picLocks noChangeAspect="1" noChangeArrowheads="1"/>
          </p:cNvPicPr>
          <p:nvPr/>
        </p:nvPicPr>
        <p:blipFill>
          <a:blip r:embed="rId6"/>
          <a:srcRect l="76" r="76"/>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Gradient01">
            <a:extLst>
              <a:ext uri="{FF2B5EF4-FFF2-40B4-BE49-F238E27FC236}">
                <a16:creationId xmlns:a16="http://schemas.microsoft.com/office/drawing/2014/main" id="{A007C227-3F24-4A56-0B05-4D6A6B1799BD}"/>
              </a:ext>
            </a:extLst>
          </p:cNvPr>
          <p:cNvSpPr>
            <a:spLocks/>
          </p:cNvSpPr>
          <p:nvPr/>
        </p:nvSpPr>
        <p:spPr>
          <a:xfrm>
            <a:off x="-2" y="0"/>
            <a:ext cx="12192000" cy="6858000"/>
          </a:xfrm>
          <a:prstGeom prst="rect">
            <a:avLst/>
          </a:prstGeom>
          <a:gradFill flip="none" rotWithShape="1">
            <a:gsLst>
              <a:gs pos="34000">
                <a:schemeClr val="accent1">
                  <a:lumMod val="75000"/>
                </a:schemeClr>
              </a:gs>
              <a:gs pos="0">
                <a:schemeClr val="accent1">
                  <a:lumMod val="75000"/>
                </a:schemeClr>
              </a:gs>
              <a:gs pos="66000">
                <a:schemeClr val="accent1">
                  <a:alpha val="0"/>
                </a:schemeClr>
              </a:gs>
            </a:gsLst>
            <a:lin ang="16800000" scaled="0"/>
            <a:tileRect/>
          </a:gradFill>
          <a:ln w="40726" cap="flat">
            <a:noFill/>
            <a:prstDash val="solid"/>
            <a:miter/>
          </a:ln>
        </p:spPr>
        <p:txBody>
          <a:bodyPr rot="0" spcFirstLastPara="0" vertOverflow="overflow" horzOverflow="overflow" vert="horz" wrap="square" lIns="1800000" tIns="1440000" rIns="360000" bIns="360000" numCol="1" spcCol="0" rtlCol="0" fromWordArt="0" anchor="ctr" anchorCtr="0" forceAA="0" compatLnSpc="1">
            <a:prstTxWarp prst="textNoShape">
              <a:avLst/>
            </a:prstTxWarp>
            <a:noAutofit/>
          </a:bodyPr>
          <a:lstStyle/>
          <a:p>
            <a:pPr marL="0" marR="0" lvl="0" indent="0" algn="l" defTabSz="1125444" rtl="0" eaLnBrk="1" fontAlgn="base" latinLnBrk="0" hangingPunct="1">
              <a:lnSpc>
                <a:spcPct val="90000"/>
              </a:lnSpc>
              <a:spcBef>
                <a:spcPts val="0"/>
              </a:spcBef>
              <a:spcAft>
                <a:spcPct val="0"/>
              </a:spcAft>
              <a:buClrTx/>
              <a:buSzTx/>
              <a:buFontTx/>
              <a:buNone/>
              <a:tabLst/>
              <a:defRPr/>
            </a:pPr>
            <a:endParaRPr kumimoji="0" lang="fr-FR" sz="1200" b="0" i="0" u="none" strike="noStrike" kern="1200" cap="none" spc="0" normalizeH="0" baseline="0" noProof="0">
              <a:ln>
                <a:noFill/>
              </a:ln>
              <a:solidFill>
                <a:srgbClr val="FFFFFF"/>
              </a:solidFill>
              <a:effectLst/>
              <a:uLnTx/>
              <a:uFillTx/>
              <a:latin typeface="RB Office"/>
              <a:ea typeface="Microsoft YaHei"/>
              <a:cs typeface="Segoe UI"/>
            </a:endParaRPr>
          </a:p>
        </p:txBody>
      </p:sp>
      <p:sp>
        <p:nvSpPr>
          <p:cNvPr id="4" name="Text Placeholder 3">
            <a:extLst>
              <a:ext uri="{FF2B5EF4-FFF2-40B4-BE49-F238E27FC236}">
                <a16:creationId xmlns:a16="http://schemas.microsoft.com/office/drawing/2014/main" id="{D93B8BF2-DECF-81D9-E02E-AC9A5AFF206F}"/>
              </a:ext>
            </a:extLst>
          </p:cNvPr>
          <p:cNvSpPr>
            <a:spLocks noGrp="1"/>
          </p:cNvSpPr>
          <p:nvPr>
            <p:ph type="body" sz="quarter" idx="18"/>
          </p:nvPr>
        </p:nvSpPr>
        <p:spPr>
          <a:xfrm>
            <a:off x="407987" y="4915900"/>
            <a:ext cx="7849321" cy="504825"/>
          </a:xfrm>
        </p:spPr>
        <p:txBody>
          <a:bodyPr/>
          <a:lstStyle/>
          <a:p>
            <a:pPr marL="0" indent="0">
              <a:buNone/>
            </a:pPr>
            <a:r>
              <a:rPr lang="fr-FR">
                <a:latin typeface="Arial" panose="020B0604020202020204" pitchFamily="34" charset="0"/>
                <a:cs typeface="Arial" panose="020B0604020202020204" pitchFamily="34" charset="0"/>
              </a:rPr>
              <a:t>Python for Data Science - Final Project</a:t>
            </a:r>
          </a:p>
          <a:p>
            <a:pPr marL="0" indent="0">
              <a:buNone/>
            </a:pPr>
            <a:r>
              <a:rPr lang="fr-FR">
                <a:latin typeface="Arial" panose="020B0604020202020204" pitchFamily="34" charset="0"/>
                <a:cs typeface="Arial" panose="020B0604020202020204" pitchFamily="34" charset="0"/>
              </a:rPr>
              <a:t>Team 4: </a:t>
            </a:r>
            <a:r>
              <a:rPr lang="es-ES" sz="1600"/>
              <a:t>Daniel Pace, Yanzhu Su, </a:t>
            </a:r>
            <a:r>
              <a:rPr lang="es-ES" sz="1600" err="1"/>
              <a:t>Benjamin</a:t>
            </a:r>
            <a:r>
              <a:rPr lang="es-ES" sz="1600"/>
              <a:t> </a:t>
            </a:r>
            <a:r>
              <a:rPr lang="es-ES" sz="1600" err="1"/>
              <a:t>Heist</a:t>
            </a:r>
            <a:r>
              <a:rPr lang="es-ES" sz="1600"/>
              <a:t>, </a:t>
            </a:r>
            <a:r>
              <a:rPr lang="es-ES" sz="1600" err="1"/>
              <a:t>Marios</a:t>
            </a:r>
            <a:r>
              <a:rPr lang="es-ES" sz="1600"/>
              <a:t> </a:t>
            </a:r>
            <a:r>
              <a:rPr lang="es-ES" sz="1600" err="1"/>
              <a:t>Contopoulos</a:t>
            </a:r>
            <a:r>
              <a:rPr lang="es-ES" sz="1600"/>
              <a:t> and Enric Cortés</a:t>
            </a:r>
          </a:p>
        </p:txBody>
      </p:sp>
      <p:sp>
        <p:nvSpPr>
          <p:cNvPr id="3" name="Text Placeholder 2">
            <a:extLst>
              <a:ext uri="{FF2B5EF4-FFF2-40B4-BE49-F238E27FC236}">
                <a16:creationId xmlns:a16="http://schemas.microsoft.com/office/drawing/2014/main" id="{38D93E2A-402E-5818-8BB2-71142BCF2739}"/>
              </a:ext>
            </a:extLst>
          </p:cNvPr>
          <p:cNvSpPr>
            <a:spLocks noGrp="1"/>
          </p:cNvSpPr>
          <p:nvPr>
            <p:ph type="body" sz="quarter" idx="16"/>
          </p:nvPr>
        </p:nvSpPr>
        <p:spPr>
          <a:xfrm>
            <a:off x="407988" y="5706347"/>
            <a:ext cx="7200900" cy="193899"/>
          </a:xfrm>
        </p:spPr>
        <p:txBody>
          <a:bodyPr/>
          <a:lstStyle/>
          <a:p>
            <a:pPr marL="0" lvl="0" indent="0" rtl="0">
              <a:spcBef>
                <a:spcPts val="0"/>
              </a:spcBef>
              <a:spcAft>
                <a:spcPts val="0"/>
              </a:spcAft>
              <a:buNone/>
            </a:pPr>
            <a:r>
              <a:rPr lang="en-US" sz="1400">
                <a:latin typeface="Arial" panose="020B0604020202020204" pitchFamily="34" charset="0"/>
                <a:cs typeface="Arial" panose="020B0604020202020204" pitchFamily="34" charset="0"/>
              </a:rPr>
              <a:t>December 2024</a:t>
            </a:r>
            <a:endParaRPr lang="es-ES" sz="1400"/>
          </a:p>
        </p:txBody>
      </p:sp>
      <p:sp>
        <p:nvSpPr>
          <p:cNvPr id="2" name="Title 1">
            <a:extLst>
              <a:ext uri="{FF2B5EF4-FFF2-40B4-BE49-F238E27FC236}">
                <a16:creationId xmlns:a16="http://schemas.microsoft.com/office/drawing/2014/main" id="{7EDD85DC-3DE5-ED3D-4718-BEF9D59CB33B}"/>
              </a:ext>
            </a:extLst>
          </p:cNvPr>
          <p:cNvSpPr>
            <a:spLocks noGrp="1"/>
          </p:cNvSpPr>
          <p:nvPr>
            <p:ph type="title"/>
          </p:nvPr>
        </p:nvSpPr>
        <p:spPr>
          <a:xfrm>
            <a:off x="407988" y="3522282"/>
            <a:ext cx="8404318" cy="1107996"/>
          </a:xfrm>
        </p:spPr>
        <p:txBody>
          <a:bodyPr vert="horz"/>
          <a:lstStyle/>
          <a:p>
            <a:pPr>
              <a:lnSpc>
                <a:spcPct val="100000"/>
              </a:lnSpc>
            </a:pPr>
            <a:r>
              <a:rPr lang="en-GB" sz="3600" b="1">
                <a:effectLst/>
                <a:latin typeface="Arial" panose="020B0604020202020204" pitchFamily="34" charset="0"/>
                <a:cs typeface="Arial" panose="020B0604020202020204" pitchFamily="34" charset="0"/>
              </a:rPr>
              <a:t>Performance Analysis of Fast-Food Companies in the Stock Market</a:t>
            </a:r>
            <a:endParaRPr lang="en-GB" sz="3600" b="0">
              <a:effectLst/>
              <a:latin typeface="Arial" panose="020B0604020202020204" pitchFamily="34" charset="0"/>
              <a:cs typeface="Arial" panose="020B0604020202020204" pitchFamily="34" charset="0"/>
            </a:endParaRPr>
          </a:p>
        </p:txBody>
      </p:sp>
      <p:pic>
        <p:nvPicPr>
          <p:cNvPr id="7" name="Picture 6" descr="Blue letters on a black background&#10;&#10;Description automatically generated">
            <a:extLst>
              <a:ext uri="{FF2B5EF4-FFF2-40B4-BE49-F238E27FC236}">
                <a16:creationId xmlns:a16="http://schemas.microsoft.com/office/drawing/2014/main" id="{44013D75-7A89-4188-3B88-B07FD11EEB4F}"/>
              </a:ext>
            </a:extLst>
          </p:cNvPr>
          <p:cNvPicPr>
            <a:picLocks noChangeAspect="1"/>
          </p:cNvPicPr>
          <p:nvPr/>
        </p:nvPicPr>
        <p:blipFill>
          <a:blip r:embed="rId7">
            <a:alphaModFix/>
            <a:lum bright="70000" contrast="-70000"/>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10907658" y="6222125"/>
            <a:ext cx="924143" cy="302172"/>
          </a:xfrm>
          <a:prstGeom prst="rect">
            <a:avLst/>
          </a:prstGeom>
        </p:spPr>
      </p:pic>
    </p:spTree>
    <p:extLst>
      <p:ext uri="{BB962C8B-B14F-4D97-AF65-F5344CB8AC3E}">
        <p14:creationId xmlns:p14="http://schemas.microsoft.com/office/powerpoint/2010/main" val="4130427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43C80-F9E3-B27B-0842-9A045F1D9310}"/>
            </a:ext>
          </a:extLst>
        </p:cNvPr>
        <p:cNvGrpSpPr/>
        <p:nvPr/>
      </p:nvGrpSpPr>
      <p:grpSpPr>
        <a:xfrm>
          <a:off x="0" y="0"/>
          <a:ext cx="0" cy="0"/>
          <a:chOff x="0" y="0"/>
          <a:chExt cx="0" cy="0"/>
        </a:xfrm>
      </p:grpSpPr>
      <p:sp>
        <p:nvSpPr>
          <p:cNvPr id="7" name="Isosceles Triangle 2">
            <a:extLst>
              <a:ext uri="{FF2B5EF4-FFF2-40B4-BE49-F238E27FC236}">
                <a16:creationId xmlns:a16="http://schemas.microsoft.com/office/drawing/2014/main" id="{54BF4EDD-754C-D303-791A-20131E829AE4}"/>
              </a:ext>
            </a:extLst>
          </p:cNvPr>
          <p:cNvSpPr/>
          <p:nvPr/>
        </p:nvSpPr>
        <p:spPr>
          <a:xfrm rot="16200000">
            <a:off x="957775" y="3016799"/>
            <a:ext cx="4385808" cy="824401"/>
          </a:xfrm>
          <a:prstGeom prst="triangle">
            <a:avLst>
              <a:gd name="adj" fmla="val 46659"/>
            </a:avLst>
          </a:prstGeom>
          <a:gradFill>
            <a:gsLst>
              <a:gs pos="0">
                <a:schemeClr val="bg1">
                  <a:lumMod val="95000"/>
                </a:schemeClr>
              </a:gs>
              <a:gs pos="79000">
                <a:schemeClr val="accent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dirty="0">
              <a:solidFill>
                <a:schemeClr val="tx2">
                  <a:lumMod val="75000"/>
                  <a:lumOff val="2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62C90BA-9BEB-AE9D-0953-D2696937F0AC}"/>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latin typeface="Menlo" panose="020B0609030804020204" pitchFamily="49" charset="0"/>
                <a:ea typeface="Menlo" panose="020B0609030804020204" pitchFamily="49" charset="0"/>
                <a:cs typeface="Menlo" panose="020B0609030804020204" pitchFamily="49" charset="0"/>
              </a:rPr>
              <a:t>Absolute Average Stock Price Spread per Company</a:t>
            </a:r>
            <a:endParaRPr lang="en-FR" sz="2000">
              <a:latin typeface="Menlo" panose="020B0609030804020204" pitchFamily="49" charset="0"/>
              <a:ea typeface="Menlo" panose="020B0609030804020204" pitchFamily="49" charset="0"/>
              <a:cs typeface="Menlo" panose="020B0609030804020204" pitchFamily="49" charset="0"/>
            </a:endParaRPr>
          </a:p>
        </p:txBody>
      </p:sp>
      <p:graphicFrame>
        <p:nvGraphicFramePr>
          <p:cNvPr id="6" name="Table 5">
            <a:extLst>
              <a:ext uri="{FF2B5EF4-FFF2-40B4-BE49-F238E27FC236}">
                <a16:creationId xmlns:a16="http://schemas.microsoft.com/office/drawing/2014/main" id="{569C6D74-F314-D1C9-04F1-325BAE9EA02A}"/>
              </a:ext>
            </a:extLst>
          </p:cNvPr>
          <p:cNvGraphicFramePr>
            <a:graphicFrameLocks noGrp="1"/>
          </p:cNvGraphicFramePr>
          <p:nvPr>
            <p:extLst>
              <p:ext uri="{D42A27DB-BD31-4B8C-83A1-F6EECF244321}">
                <p14:modId xmlns:p14="http://schemas.microsoft.com/office/powerpoint/2010/main" val="1808326424"/>
              </p:ext>
            </p:extLst>
          </p:nvPr>
        </p:nvGraphicFramePr>
        <p:xfrm>
          <a:off x="838200" y="1054203"/>
          <a:ext cx="2164452" cy="4822430"/>
        </p:xfrm>
        <a:graphic>
          <a:graphicData uri="http://schemas.openxmlformats.org/drawingml/2006/table">
            <a:tbl>
              <a:tblPr firstRow="1" bandRow="1">
                <a:tableStyleId>{5C22544A-7EE6-4342-B048-85BDC9FD1C3A}</a:tableStyleId>
              </a:tblPr>
              <a:tblGrid>
                <a:gridCol w="1082226">
                  <a:extLst>
                    <a:ext uri="{9D8B030D-6E8A-4147-A177-3AD203B41FA5}">
                      <a16:colId xmlns:a16="http://schemas.microsoft.com/office/drawing/2014/main" val="3900313138"/>
                    </a:ext>
                  </a:extLst>
                </a:gridCol>
                <a:gridCol w="1082226">
                  <a:extLst>
                    <a:ext uri="{9D8B030D-6E8A-4147-A177-3AD203B41FA5}">
                      <a16:colId xmlns:a16="http://schemas.microsoft.com/office/drawing/2014/main" val="4185466201"/>
                    </a:ext>
                  </a:extLst>
                </a:gridCol>
              </a:tblGrid>
              <a:tr h="707690">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Company</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Absolute Spread</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519580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BRK-A</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1798.09</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77099875"/>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DPZ</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3.80</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65933836"/>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QSR</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1.21</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298278751"/>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LKNCY</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1.15</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6885558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PZZA</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0.96</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0089559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YUM</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0.91</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209207834"/>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MCD</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0.84</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0921974"/>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SBUX</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effectLst/>
                          <a:latin typeface="Menlo" panose="020B0609030804020204" pitchFamily="49" charset="0"/>
                          <a:ea typeface="Menlo" panose="020B0609030804020204" pitchFamily="49" charset="0"/>
                          <a:cs typeface="Menlo" panose="020B0609030804020204" pitchFamily="49" charset="0"/>
                        </a:rPr>
                        <a:t>0.63</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692521328"/>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DNUT</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0.61</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21894056"/>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WEN</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0.34</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17844528"/>
                  </a:ext>
                </a:extLst>
              </a:tr>
            </a:tbl>
          </a:graphicData>
        </a:graphic>
      </p:graphicFrame>
      <p:pic>
        <p:nvPicPr>
          <p:cNvPr id="8" name="Picture 7">
            <a:extLst>
              <a:ext uri="{FF2B5EF4-FFF2-40B4-BE49-F238E27FC236}">
                <a16:creationId xmlns:a16="http://schemas.microsoft.com/office/drawing/2014/main" id="{830EAC0B-E510-350E-FC74-BB614A7E824A}"/>
              </a:ext>
            </a:extLst>
          </p:cNvPr>
          <p:cNvPicPr>
            <a:picLocks noChangeAspect="1"/>
          </p:cNvPicPr>
          <p:nvPr/>
        </p:nvPicPr>
        <p:blipFill>
          <a:blip r:embed="rId2"/>
          <a:stretch>
            <a:fillRect/>
          </a:stretch>
        </p:blipFill>
        <p:spPr>
          <a:xfrm>
            <a:off x="3780000" y="1056233"/>
            <a:ext cx="7755953" cy="4820400"/>
          </a:xfrm>
          <a:prstGeom prst="rect">
            <a:avLst/>
          </a:prstGeom>
        </p:spPr>
      </p:pic>
    </p:spTree>
    <p:extLst>
      <p:ext uri="{BB962C8B-B14F-4D97-AF65-F5344CB8AC3E}">
        <p14:creationId xmlns:p14="http://schemas.microsoft.com/office/powerpoint/2010/main" val="423500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8BABB-C498-5E66-FC8A-603D8D01FBAA}"/>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B605D133-AAD9-7F48-F17B-2BBCD9C42DBA}"/>
              </a:ext>
            </a:extLst>
          </p:cNvPr>
          <p:cNvGraphicFramePr>
            <a:graphicFrameLocks noGrp="1"/>
          </p:cNvGraphicFramePr>
          <p:nvPr>
            <p:extLst>
              <p:ext uri="{D42A27DB-BD31-4B8C-83A1-F6EECF244321}">
                <p14:modId xmlns:p14="http://schemas.microsoft.com/office/powerpoint/2010/main" val="555874936"/>
              </p:ext>
            </p:extLst>
          </p:nvPr>
        </p:nvGraphicFramePr>
        <p:xfrm>
          <a:off x="838200" y="1054203"/>
          <a:ext cx="3246678" cy="4822430"/>
        </p:xfrm>
        <a:graphic>
          <a:graphicData uri="http://schemas.openxmlformats.org/drawingml/2006/table">
            <a:tbl>
              <a:tblPr firstRow="1" bandRow="1">
                <a:tableStyleId>{5C22544A-7EE6-4342-B048-85BDC9FD1C3A}</a:tableStyleId>
              </a:tblPr>
              <a:tblGrid>
                <a:gridCol w="1082226">
                  <a:extLst>
                    <a:ext uri="{9D8B030D-6E8A-4147-A177-3AD203B41FA5}">
                      <a16:colId xmlns:a16="http://schemas.microsoft.com/office/drawing/2014/main" val="3900313138"/>
                    </a:ext>
                  </a:extLst>
                </a:gridCol>
                <a:gridCol w="1082226">
                  <a:extLst>
                    <a:ext uri="{9D8B030D-6E8A-4147-A177-3AD203B41FA5}">
                      <a16:colId xmlns:a16="http://schemas.microsoft.com/office/drawing/2014/main" val="4185466201"/>
                    </a:ext>
                  </a:extLst>
                </a:gridCol>
                <a:gridCol w="1082226">
                  <a:extLst>
                    <a:ext uri="{9D8B030D-6E8A-4147-A177-3AD203B41FA5}">
                      <a16:colId xmlns:a16="http://schemas.microsoft.com/office/drawing/2014/main" val="4083633136"/>
                    </a:ext>
                  </a:extLst>
                </a:gridCol>
              </a:tblGrid>
              <a:tr h="707690">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Company</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Absolute Spread</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Average Stock Price</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519580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BRK-A</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1798.09</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120715.35</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77099875"/>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DPZ</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3.80</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157.55</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65933836"/>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QSR</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1.21</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58.47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298278751"/>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LKNCY</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1.15</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18.19</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6885558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PZZA</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0.96</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31.81</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0089559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YUM</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0.91</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49.71</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209207834"/>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MCD</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0.84</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51.14</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0921974"/>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SBUX</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effectLst/>
                          <a:latin typeface="Menlo" panose="020B0609030804020204" pitchFamily="49" charset="0"/>
                          <a:ea typeface="Menlo" panose="020B0609030804020204" pitchFamily="49" charset="0"/>
                          <a:cs typeface="Menlo" panose="020B0609030804020204" pitchFamily="49" charset="0"/>
                        </a:rPr>
                        <a:t>0.63</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30.89</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692521328"/>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DNUT</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0.61</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14.07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21894056"/>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WEN</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0.34</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12.62</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17844528"/>
                  </a:ext>
                </a:extLst>
              </a:tr>
            </a:tbl>
          </a:graphicData>
        </a:graphic>
      </p:graphicFrame>
      <p:sp>
        <p:nvSpPr>
          <p:cNvPr id="2" name="Title 1">
            <a:extLst>
              <a:ext uri="{FF2B5EF4-FFF2-40B4-BE49-F238E27FC236}">
                <a16:creationId xmlns:a16="http://schemas.microsoft.com/office/drawing/2014/main" id="{23C35C59-CF0C-491E-CB9E-4134A669568F}"/>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latin typeface="Menlo" panose="020B0609030804020204" pitchFamily="49" charset="0"/>
                <a:ea typeface="Menlo" panose="020B0609030804020204" pitchFamily="49" charset="0"/>
                <a:cs typeface="Menlo" panose="020B0609030804020204" pitchFamily="49" charset="0"/>
              </a:rPr>
              <a:t>Average Stock Price Spread and Average Stock Price Levels</a:t>
            </a:r>
            <a:endParaRPr lang="en-FR" sz="2000">
              <a:latin typeface="Menlo" panose="020B0609030804020204" pitchFamily="49" charset="0"/>
              <a:ea typeface="Menlo" panose="020B0609030804020204" pitchFamily="49" charset="0"/>
              <a:cs typeface="Menlo" panose="020B0609030804020204" pitchFamily="49" charset="0"/>
            </a:endParaRPr>
          </a:p>
        </p:txBody>
      </p:sp>
      <p:pic>
        <p:nvPicPr>
          <p:cNvPr id="3" name="Content Placeholder 62" descr="Caret Right outline">
            <a:extLst>
              <a:ext uri="{FF2B5EF4-FFF2-40B4-BE49-F238E27FC236}">
                <a16:creationId xmlns:a16="http://schemas.microsoft.com/office/drawing/2014/main" id="{A09054B4-0417-9A94-8965-5DE4F467E6D1}"/>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3927867" y="1325378"/>
            <a:ext cx="1217066" cy="4243661"/>
          </a:xfrm>
          <a:prstGeom prst="rect">
            <a:avLst/>
          </a:prstGeom>
        </p:spPr>
      </p:pic>
      <p:sp>
        <p:nvSpPr>
          <p:cNvPr id="4" name="Rectangle: Rounded Corners 33">
            <a:extLst>
              <a:ext uri="{FF2B5EF4-FFF2-40B4-BE49-F238E27FC236}">
                <a16:creationId xmlns:a16="http://schemas.microsoft.com/office/drawing/2014/main" id="{39815863-8066-FD9F-7172-71A0122D0D03}"/>
              </a:ext>
            </a:extLst>
          </p:cNvPr>
          <p:cNvSpPr/>
          <p:nvPr/>
        </p:nvSpPr>
        <p:spPr>
          <a:xfrm>
            <a:off x="1940312" y="1785256"/>
            <a:ext cx="2144566" cy="1190173"/>
          </a:xfrm>
          <a:prstGeom prst="roundRect">
            <a:avLst>
              <a:gd name="adj" fmla="val 9138"/>
            </a:avLst>
          </a:prstGeom>
          <a:noFill/>
          <a:ln w="50800">
            <a:solidFill>
              <a:srgbClr val="FF0000">
                <a:alpha val="84048"/>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latin typeface="Arial" panose="020B0604020202020204" pitchFamily="34" charset="0"/>
              <a:cs typeface="Arial" panose="020B0604020202020204" pitchFamily="34" charset="0"/>
            </a:endParaRPr>
          </a:p>
        </p:txBody>
      </p:sp>
      <p:sp>
        <p:nvSpPr>
          <p:cNvPr id="5" name="Rectangle: Rounded Corners 52">
            <a:extLst>
              <a:ext uri="{FF2B5EF4-FFF2-40B4-BE49-F238E27FC236}">
                <a16:creationId xmlns:a16="http://schemas.microsoft.com/office/drawing/2014/main" id="{F242A1D8-892D-B1AF-7770-CDBF07C5FCF0}"/>
              </a:ext>
            </a:extLst>
          </p:cNvPr>
          <p:cNvSpPr>
            <a:spLocks noChangeAspect="1"/>
          </p:cNvSpPr>
          <p:nvPr/>
        </p:nvSpPr>
        <p:spPr>
          <a:xfrm>
            <a:off x="5100173" y="1554001"/>
            <a:ext cx="3037598" cy="3786414"/>
          </a:xfrm>
          <a:prstGeom prst="roundRect">
            <a:avLst>
              <a:gd name="adj" fmla="val 6584"/>
            </a:avLst>
          </a:pr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8553D98A-1FEF-E6E7-09DB-969F36224E1F}"/>
              </a:ext>
            </a:extLst>
          </p:cNvPr>
          <p:cNvGraphicFramePr>
            <a:graphicFrameLocks noGrp="1"/>
          </p:cNvGraphicFramePr>
          <p:nvPr>
            <p:extLst>
              <p:ext uri="{D42A27DB-BD31-4B8C-83A1-F6EECF244321}">
                <p14:modId xmlns:p14="http://schemas.microsoft.com/office/powerpoint/2010/main" val="3639920191"/>
              </p:ext>
            </p:extLst>
          </p:nvPr>
        </p:nvGraphicFramePr>
        <p:xfrm>
          <a:off x="9189348" y="1054203"/>
          <a:ext cx="2164452" cy="4822430"/>
        </p:xfrm>
        <a:graphic>
          <a:graphicData uri="http://schemas.openxmlformats.org/drawingml/2006/table">
            <a:tbl>
              <a:tblPr firstRow="1" bandRow="1">
                <a:tableStyleId>{5C22544A-7EE6-4342-B048-85BDC9FD1C3A}</a:tableStyleId>
              </a:tblPr>
              <a:tblGrid>
                <a:gridCol w="1082226">
                  <a:extLst>
                    <a:ext uri="{9D8B030D-6E8A-4147-A177-3AD203B41FA5}">
                      <a16:colId xmlns:a16="http://schemas.microsoft.com/office/drawing/2014/main" val="3900313138"/>
                    </a:ext>
                  </a:extLst>
                </a:gridCol>
                <a:gridCol w="1082226">
                  <a:extLst>
                    <a:ext uri="{9D8B030D-6E8A-4147-A177-3AD203B41FA5}">
                      <a16:colId xmlns:a16="http://schemas.microsoft.com/office/drawing/2014/main" val="4185466201"/>
                    </a:ext>
                  </a:extLst>
                </a:gridCol>
              </a:tblGrid>
              <a:tr h="707690">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Company</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Relative Spread</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519580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BRK-A</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1.47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77099875"/>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DPZ</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2.66</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65933836"/>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QSR</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2.15</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298278751"/>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LKNCY</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6.83</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6885558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PZZA</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3.15</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0089559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YUM</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2.20</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209207834"/>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MCD</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2.10</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0921974"/>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SBUX</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effectLst/>
                          <a:latin typeface="Menlo" panose="020B0609030804020204" pitchFamily="49" charset="0"/>
                          <a:ea typeface="Menlo" panose="020B0609030804020204" pitchFamily="49" charset="0"/>
                          <a:cs typeface="Menlo" panose="020B0609030804020204" pitchFamily="49" charset="0"/>
                        </a:rPr>
                        <a:t>2.86</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692521328"/>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DNUT</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3.82</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21894056"/>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WEN</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3.43</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17844528"/>
                  </a:ext>
                </a:extLst>
              </a:tr>
            </a:tbl>
          </a:graphicData>
        </a:graphic>
      </p:graphicFrame>
      <p:pic>
        <p:nvPicPr>
          <p:cNvPr id="7" name="Content Placeholder 62" descr="Caret Right outline">
            <a:extLst>
              <a:ext uri="{FF2B5EF4-FFF2-40B4-BE49-F238E27FC236}">
                <a16:creationId xmlns:a16="http://schemas.microsoft.com/office/drawing/2014/main" id="{E34F52EE-0B4E-961D-A853-E923D2EEADD4}"/>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8093010" y="1325378"/>
            <a:ext cx="1217066" cy="4243661"/>
          </a:xfrm>
          <a:prstGeom prst="rect">
            <a:avLst/>
          </a:prstGeom>
        </p:spPr>
      </p:pic>
      <p:sp>
        <p:nvSpPr>
          <p:cNvPr id="8" name="TextBox 7">
            <a:extLst>
              <a:ext uri="{FF2B5EF4-FFF2-40B4-BE49-F238E27FC236}">
                <a16:creationId xmlns:a16="http://schemas.microsoft.com/office/drawing/2014/main" id="{C3249D13-E34F-F9BB-5854-75AA8B7EED88}"/>
              </a:ext>
            </a:extLst>
          </p:cNvPr>
          <p:cNvSpPr txBox="1"/>
          <p:nvPr/>
        </p:nvSpPr>
        <p:spPr>
          <a:xfrm>
            <a:off x="5136455" y="1928890"/>
            <a:ext cx="2911794" cy="1477328"/>
          </a:xfrm>
          <a:prstGeom prst="rect">
            <a:avLst/>
          </a:prstGeom>
          <a:noFill/>
        </p:spPr>
        <p:txBody>
          <a:bodyPr wrap="square" rtlCol="0">
            <a:spAutoFit/>
          </a:bodyPr>
          <a:lstStyle/>
          <a:p>
            <a:pPr algn="ctr"/>
            <a:r>
              <a:rPr lang="en-DE" dirty="0">
                <a:latin typeface="Menlo" panose="020B0609030804020204" pitchFamily="49" charset="0"/>
                <a:ea typeface="Menlo" panose="020B0609030804020204" pitchFamily="49" charset="0"/>
                <a:cs typeface="Menlo" panose="020B0609030804020204" pitchFamily="49" charset="0"/>
              </a:rPr>
              <a:t>Highest absolute average spread seems to correlate with high stock price levels</a:t>
            </a:r>
          </a:p>
        </p:txBody>
      </p:sp>
      <p:pic>
        <p:nvPicPr>
          <p:cNvPr id="9" name="Graphic 8" descr="Caret Down outline">
            <a:extLst>
              <a:ext uri="{FF2B5EF4-FFF2-40B4-BE49-F238E27FC236}">
                <a16:creationId xmlns:a16="http://schemas.microsoft.com/office/drawing/2014/main" id="{A863014B-3BCB-B442-3E35-F54855C1E7FA}"/>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2511" y="3389901"/>
            <a:ext cx="2008160" cy="919469"/>
          </a:xfrm>
          <a:prstGeom prst="rect">
            <a:avLst/>
          </a:prstGeom>
        </p:spPr>
      </p:pic>
      <p:sp>
        <p:nvSpPr>
          <p:cNvPr id="11" name="TextBox 10">
            <a:extLst>
              <a:ext uri="{FF2B5EF4-FFF2-40B4-BE49-F238E27FC236}">
                <a16:creationId xmlns:a16="http://schemas.microsoft.com/office/drawing/2014/main" id="{634BD419-3B68-F855-E37C-F2CE4AC2ABCF}"/>
              </a:ext>
            </a:extLst>
          </p:cNvPr>
          <p:cNvSpPr txBox="1"/>
          <p:nvPr/>
        </p:nvSpPr>
        <p:spPr>
          <a:xfrm>
            <a:off x="5382624" y="4188650"/>
            <a:ext cx="2419456" cy="369332"/>
          </a:xfrm>
          <a:prstGeom prst="rect">
            <a:avLst/>
          </a:prstGeom>
          <a:noFill/>
        </p:spPr>
        <p:txBody>
          <a:bodyPr wrap="square" rtlCol="0">
            <a:spAutoFit/>
          </a:bodyPr>
          <a:lstStyle/>
          <a:p>
            <a:pPr algn="ctr"/>
            <a:r>
              <a:rPr lang="en-DE" dirty="0">
                <a:latin typeface="Menlo" panose="020B0609030804020204" pitchFamily="49" charset="0"/>
                <a:ea typeface="Menlo" panose="020B0609030804020204" pitchFamily="49" charset="0"/>
                <a:cs typeface="Menlo" panose="020B0609030804020204" pitchFamily="49" charset="0"/>
              </a:rPr>
              <a:t>Relative Values</a:t>
            </a:r>
          </a:p>
        </p:txBody>
      </p:sp>
    </p:spTree>
    <p:extLst>
      <p:ext uri="{BB962C8B-B14F-4D97-AF65-F5344CB8AC3E}">
        <p14:creationId xmlns:p14="http://schemas.microsoft.com/office/powerpoint/2010/main" val="687496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23670-AC63-CA01-D668-164BC2D9ADF4}"/>
            </a:ext>
          </a:extLst>
        </p:cNvPr>
        <p:cNvGrpSpPr/>
        <p:nvPr/>
      </p:nvGrpSpPr>
      <p:grpSpPr>
        <a:xfrm>
          <a:off x="0" y="0"/>
          <a:ext cx="0" cy="0"/>
          <a:chOff x="0" y="0"/>
          <a:chExt cx="0" cy="0"/>
        </a:xfrm>
      </p:grpSpPr>
      <p:sp>
        <p:nvSpPr>
          <p:cNvPr id="7" name="Isosceles Triangle 2">
            <a:extLst>
              <a:ext uri="{FF2B5EF4-FFF2-40B4-BE49-F238E27FC236}">
                <a16:creationId xmlns:a16="http://schemas.microsoft.com/office/drawing/2014/main" id="{227BEE44-70D4-8A45-4E5D-82A3B96CBDF6}"/>
              </a:ext>
            </a:extLst>
          </p:cNvPr>
          <p:cNvSpPr/>
          <p:nvPr/>
        </p:nvSpPr>
        <p:spPr>
          <a:xfrm rot="16200000">
            <a:off x="957775" y="3016799"/>
            <a:ext cx="4385808" cy="824401"/>
          </a:xfrm>
          <a:prstGeom prst="triangle">
            <a:avLst>
              <a:gd name="adj" fmla="val 46659"/>
            </a:avLst>
          </a:prstGeom>
          <a:gradFill>
            <a:gsLst>
              <a:gs pos="0">
                <a:schemeClr val="bg1">
                  <a:lumMod val="95000"/>
                </a:schemeClr>
              </a:gs>
              <a:gs pos="79000">
                <a:schemeClr val="accent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en-US" dirty="0">
              <a:solidFill>
                <a:schemeClr val="tx2">
                  <a:lumMod val="75000"/>
                  <a:lumOff val="2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52BC0BC0-117C-7C22-91BC-7EB68E4C8F79}"/>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latin typeface="Menlo" panose="020B0609030804020204" pitchFamily="49" charset="0"/>
                <a:ea typeface="Menlo" panose="020B0609030804020204" pitchFamily="49" charset="0"/>
                <a:cs typeface="Menlo" panose="020B0609030804020204" pitchFamily="49" charset="0"/>
              </a:rPr>
              <a:t>Relative Average Stock Price Spread per Company</a:t>
            </a:r>
            <a:endParaRPr lang="en-FR" sz="2000">
              <a:latin typeface="Menlo" panose="020B0609030804020204" pitchFamily="49" charset="0"/>
              <a:ea typeface="Menlo" panose="020B0609030804020204" pitchFamily="49" charset="0"/>
              <a:cs typeface="Menlo" panose="020B0609030804020204" pitchFamily="49" charset="0"/>
            </a:endParaRPr>
          </a:p>
        </p:txBody>
      </p:sp>
      <p:graphicFrame>
        <p:nvGraphicFramePr>
          <p:cNvPr id="6" name="Table 5">
            <a:extLst>
              <a:ext uri="{FF2B5EF4-FFF2-40B4-BE49-F238E27FC236}">
                <a16:creationId xmlns:a16="http://schemas.microsoft.com/office/drawing/2014/main" id="{CB18D999-2DC4-F2A7-A1EB-546F6AF3AB6B}"/>
              </a:ext>
            </a:extLst>
          </p:cNvPr>
          <p:cNvGraphicFramePr>
            <a:graphicFrameLocks noGrp="1"/>
          </p:cNvGraphicFramePr>
          <p:nvPr>
            <p:extLst>
              <p:ext uri="{D42A27DB-BD31-4B8C-83A1-F6EECF244321}">
                <p14:modId xmlns:p14="http://schemas.microsoft.com/office/powerpoint/2010/main" val="3134452625"/>
              </p:ext>
            </p:extLst>
          </p:nvPr>
        </p:nvGraphicFramePr>
        <p:xfrm>
          <a:off x="838200" y="1054203"/>
          <a:ext cx="2164452" cy="4822430"/>
        </p:xfrm>
        <a:graphic>
          <a:graphicData uri="http://schemas.openxmlformats.org/drawingml/2006/table">
            <a:tbl>
              <a:tblPr firstRow="1" bandRow="1">
                <a:tableStyleId>{5C22544A-7EE6-4342-B048-85BDC9FD1C3A}</a:tableStyleId>
              </a:tblPr>
              <a:tblGrid>
                <a:gridCol w="1082226">
                  <a:extLst>
                    <a:ext uri="{9D8B030D-6E8A-4147-A177-3AD203B41FA5}">
                      <a16:colId xmlns:a16="http://schemas.microsoft.com/office/drawing/2014/main" val="3900313138"/>
                    </a:ext>
                  </a:extLst>
                </a:gridCol>
                <a:gridCol w="1082226">
                  <a:extLst>
                    <a:ext uri="{9D8B030D-6E8A-4147-A177-3AD203B41FA5}">
                      <a16:colId xmlns:a16="http://schemas.microsoft.com/office/drawing/2014/main" val="4185466201"/>
                    </a:ext>
                  </a:extLst>
                </a:gridCol>
              </a:tblGrid>
              <a:tr h="707690">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Dataset</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Relative Spread</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5195809"/>
                  </a:ext>
                </a:extLst>
              </a:tr>
              <a:tr h="4114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LKNCY</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6.83</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77099875"/>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DNUT</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3.82</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65933836"/>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WEN</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3.43</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298278751"/>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PZZA</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3.15</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6885558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SBUX</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2.86</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00895599"/>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DPZ</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2.66</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209207834"/>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YUM</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2.20</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0921974"/>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QSR</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effectLst/>
                          <a:latin typeface="Menlo" panose="020B0609030804020204" pitchFamily="49" charset="0"/>
                          <a:ea typeface="Menlo" panose="020B0609030804020204" pitchFamily="49" charset="0"/>
                          <a:cs typeface="Menlo" panose="020B0609030804020204" pitchFamily="49" charset="0"/>
                        </a:rPr>
                        <a:t>2.15</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692521328"/>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MCD</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2.10</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21894056"/>
                  </a:ext>
                </a:extLst>
              </a:tr>
              <a:tr h="411474">
                <a:tc>
                  <a:txBody>
                    <a:bodyPr/>
                    <a:lstStyle/>
                    <a:p>
                      <a:pPr algn="ctr"/>
                      <a:r>
                        <a:rPr lang="en-GB" sz="1200" b="1" dirty="0">
                          <a:solidFill>
                            <a:srgbClr val="000000"/>
                          </a:solidFill>
                          <a:effectLst/>
                          <a:latin typeface="Menlo" panose="020B0609030804020204" pitchFamily="49" charset="0"/>
                          <a:ea typeface="Menlo" panose="020B0609030804020204" pitchFamily="49" charset="0"/>
                          <a:cs typeface="Menlo" panose="020B0609030804020204" pitchFamily="49" charset="0"/>
                        </a:rPr>
                        <a:t>BRK-A</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de-DE"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1.47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17844528"/>
                  </a:ext>
                </a:extLst>
              </a:tr>
            </a:tbl>
          </a:graphicData>
        </a:graphic>
      </p:graphicFrame>
      <p:pic>
        <p:nvPicPr>
          <p:cNvPr id="2" name="Picture 1">
            <a:extLst>
              <a:ext uri="{FF2B5EF4-FFF2-40B4-BE49-F238E27FC236}">
                <a16:creationId xmlns:a16="http://schemas.microsoft.com/office/drawing/2014/main" id="{21E932E9-4168-2BFE-18E0-9536F186EFC2}"/>
              </a:ext>
            </a:extLst>
          </p:cNvPr>
          <p:cNvPicPr>
            <a:picLocks noChangeAspect="1"/>
          </p:cNvPicPr>
          <p:nvPr/>
        </p:nvPicPr>
        <p:blipFill>
          <a:blip r:embed="rId2"/>
          <a:stretch>
            <a:fillRect/>
          </a:stretch>
        </p:blipFill>
        <p:spPr>
          <a:xfrm>
            <a:off x="3780000" y="1056233"/>
            <a:ext cx="8072127" cy="4820400"/>
          </a:xfrm>
          <a:prstGeom prst="rect">
            <a:avLst/>
          </a:prstGeom>
        </p:spPr>
      </p:pic>
    </p:spTree>
    <p:extLst>
      <p:ext uri="{BB962C8B-B14F-4D97-AF65-F5344CB8AC3E}">
        <p14:creationId xmlns:p14="http://schemas.microsoft.com/office/powerpoint/2010/main" val="272988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0C8F-4049-4D6F-E421-12B2867F9B56}"/>
              </a:ext>
            </a:extLst>
          </p:cNvPr>
          <p:cNvSpPr>
            <a:spLocks noGrp="1"/>
          </p:cNvSpPr>
          <p:nvPr>
            <p:ph type="title"/>
          </p:nvPr>
        </p:nvSpPr>
        <p:spPr>
          <a:xfrm>
            <a:off x="1327925" y="2049196"/>
            <a:ext cx="9536151" cy="930812"/>
          </a:xfrm>
        </p:spPr>
        <p:txBody>
          <a:bodyPr>
            <a:normAutofit/>
          </a:bodyPr>
          <a:lstStyle/>
          <a:p>
            <a:pPr algn="ctr"/>
            <a:r>
              <a:rPr lang="en-FR" sz="3200">
                <a:solidFill>
                  <a:schemeClr val="bg1"/>
                </a:solidFill>
                <a:latin typeface="Menlo" panose="020B0609030804020204" pitchFamily="49" charset="0"/>
                <a:ea typeface="Menlo" panose="020B0609030804020204" pitchFamily="49" charset="0"/>
                <a:cs typeface="Menlo" panose="020B0609030804020204" pitchFamily="49" charset="0"/>
              </a:rPr>
              <a:t>Thank you for you attention!</a:t>
            </a:r>
          </a:p>
        </p:txBody>
      </p:sp>
      <p:pic>
        <p:nvPicPr>
          <p:cNvPr id="2052" name="Picture 4" descr="Work Coding GIF by Scaler">
            <a:extLst>
              <a:ext uri="{FF2B5EF4-FFF2-40B4-BE49-F238E27FC236}">
                <a16:creationId xmlns:a16="http://schemas.microsoft.com/office/drawing/2014/main" id="{67B0A5F4-5B56-0F42-1BCD-546ABD323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0" y="3283719"/>
            <a:ext cx="27940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445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bNavigator">
            <a:extLst>
              <a:ext uri="{FF2B5EF4-FFF2-40B4-BE49-F238E27FC236}">
                <a16:creationId xmlns:a16="http://schemas.microsoft.com/office/drawing/2014/main" id="{FBDE094B-4DD7-C73D-CE7F-B3CCF432F986}"/>
              </a:ext>
            </a:extLst>
          </p:cNvPr>
          <p:cNvSpPr txBox="1">
            <a:spLocks/>
          </p:cNvSpPr>
          <p:nvPr/>
        </p:nvSpPr>
        <p:spPr>
          <a:xfrm>
            <a:off x="838200" y="1403109"/>
            <a:ext cx="359000" cy="360000"/>
          </a:xfrm>
          <a:prstGeom prst="ellipse">
            <a:avLst/>
          </a:prstGeom>
          <a:solidFill>
            <a:schemeClr val="tx1"/>
          </a:solidFill>
          <a:ln w="6350">
            <a:noFill/>
          </a:ln>
        </p:spPr>
        <p:txBody>
          <a:bodyPr vert="horz" wrap="none" lIns="0" tIns="0" rIns="0" bIns="0" rtlCol="0" anchor="ctr">
            <a:noAutofit/>
          </a:bodyPr>
          <a:lstStyle/>
          <a:p>
            <a:pPr algn="ctr">
              <a:lnSpc>
                <a:spcPct val="90000"/>
              </a:lnSpc>
              <a:spcBef>
                <a:spcPts val="0"/>
              </a:spcBef>
              <a:spcAft>
                <a:spcPts val="0"/>
              </a:spcAft>
              <a:buClr>
                <a:srgbClr val="000000"/>
              </a:buClr>
              <a:buSzPct val="100000"/>
            </a:pPr>
            <a:r>
              <a:rPr kumimoji="1" lang="fr-FR" sz="1600" b="1">
                <a:solidFill>
                  <a:schemeClr val="bg1"/>
                </a:solidFill>
                <a:latin typeface="Menlo" panose="020B0609030804020204" pitchFamily="49" charset="0"/>
                <a:ea typeface="Menlo" panose="020B0609030804020204" pitchFamily="49" charset="0"/>
                <a:cs typeface="Menlo" panose="020B0609030804020204" pitchFamily="49" charset="0"/>
                <a:sym typeface="+mn-lt"/>
              </a:rPr>
              <a:t>1</a:t>
            </a:r>
          </a:p>
        </p:txBody>
      </p:sp>
      <p:cxnSp>
        <p:nvCxnSpPr>
          <p:cNvPr id="5" name="Straight Connector 4">
            <a:extLst>
              <a:ext uri="{FF2B5EF4-FFF2-40B4-BE49-F238E27FC236}">
                <a16:creationId xmlns:a16="http://schemas.microsoft.com/office/drawing/2014/main" id="{A0D72503-9295-E218-12A0-D223238D3DB7}"/>
              </a:ext>
            </a:extLst>
          </p:cNvPr>
          <p:cNvCxnSpPr>
            <a:cxnSpLocks/>
          </p:cNvCxnSpPr>
          <p:nvPr/>
        </p:nvCxnSpPr>
        <p:spPr>
          <a:xfrm>
            <a:off x="838200" y="2025864"/>
            <a:ext cx="8352930" cy="0"/>
          </a:xfrm>
          <a:prstGeom prst="line">
            <a:avLst/>
          </a:prstGeom>
          <a:ln w="6350"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C08CA9-A398-FAAC-D90F-CCC8FEE12691}"/>
              </a:ext>
            </a:extLst>
          </p:cNvPr>
          <p:cNvCxnSpPr>
            <a:cxnSpLocks/>
          </p:cNvCxnSpPr>
          <p:nvPr/>
        </p:nvCxnSpPr>
        <p:spPr>
          <a:xfrm>
            <a:off x="838200" y="2883313"/>
            <a:ext cx="8352930" cy="0"/>
          </a:xfrm>
          <a:prstGeom prst="line">
            <a:avLst/>
          </a:prstGeom>
          <a:ln w="6350"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3DCBB9D-6405-FE81-5C43-4AA3FB6AF590}"/>
              </a:ext>
            </a:extLst>
          </p:cNvPr>
          <p:cNvCxnSpPr>
            <a:cxnSpLocks/>
          </p:cNvCxnSpPr>
          <p:nvPr/>
        </p:nvCxnSpPr>
        <p:spPr>
          <a:xfrm>
            <a:off x="838200" y="3740762"/>
            <a:ext cx="8352930" cy="0"/>
          </a:xfrm>
          <a:prstGeom prst="line">
            <a:avLst/>
          </a:prstGeom>
          <a:ln w="6350"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B4EDD9E-1891-D279-51F0-0C7B8DB36731}"/>
              </a:ext>
            </a:extLst>
          </p:cNvPr>
          <p:cNvCxnSpPr>
            <a:cxnSpLocks/>
          </p:cNvCxnSpPr>
          <p:nvPr/>
        </p:nvCxnSpPr>
        <p:spPr>
          <a:xfrm>
            <a:off x="838200" y="4598211"/>
            <a:ext cx="8352930" cy="0"/>
          </a:xfrm>
          <a:prstGeom prst="line">
            <a:avLst/>
          </a:prstGeom>
          <a:ln w="6350"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bNavigator">
            <a:extLst>
              <a:ext uri="{FF2B5EF4-FFF2-40B4-BE49-F238E27FC236}">
                <a16:creationId xmlns:a16="http://schemas.microsoft.com/office/drawing/2014/main" id="{7EB29FA4-6040-F52E-4A84-98F0E0E3FCDE}"/>
              </a:ext>
            </a:extLst>
          </p:cNvPr>
          <p:cNvSpPr txBox="1">
            <a:spLocks/>
          </p:cNvSpPr>
          <p:nvPr/>
        </p:nvSpPr>
        <p:spPr>
          <a:xfrm>
            <a:off x="838200" y="2263364"/>
            <a:ext cx="358742" cy="360000"/>
          </a:xfrm>
          <a:prstGeom prst="ellipse">
            <a:avLst/>
          </a:prstGeom>
          <a:solidFill>
            <a:schemeClr val="tx1"/>
          </a:solidFill>
          <a:ln w="6350">
            <a:noFill/>
          </a:ln>
        </p:spPr>
        <p:txBody>
          <a:bodyPr vert="horz" wrap="none" lIns="0" tIns="0" rIns="0" bIns="0" rtlCol="0" anchor="ctr">
            <a:noAutofit/>
          </a:bodyPr>
          <a:lstStyle/>
          <a:p>
            <a:pPr algn="ctr">
              <a:lnSpc>
                <a:spcPct val="90000"/>
              </a:lnSpc>
              <a:spcBef>
                <a:spcPts val="0"/>
              </a:spcBef>
              <a:spcAft>
                <a:spcPts val="0"/>
              </a:spcAft>
              <a:buClr>
                <a:srgbClr val="000000"/>
              </a:buClr>
              <a:buSzPct val="100000"/>
            </a:pPr>
            <a:r>
              <a:rPr kumimoji="1" lang="fr-FR" sz="1600" b="1">
                <a:solidFill>
                  <a:schemeClr val="bg1"/>
                </a:solidFill>
                <a:latin typeface="Menlo" panose="020B0609030804020204" pitchFamily="49" charset="0"/>
                <a:ea typeface="Menlo" panose="020B0609030804020204" pitchFamily="49" charset="0"/>
                <a:cs typeface="Menlo" panose="020B0609030804020204" pitchFamily="49" charset="0"/>
                <a:sym typeface="+mn-lt"/>
              </a:rPr>
              <a:t>2</a:t>
            </a:r>
          </a:p>
        </p:txBody>
      </p:sp>
      <p:sp>
        <p:nvSpPr>
          <p:cNvPr id="10" name="RbNavigator">
            <a:extLst>
              <a:ext uri="{FF2B5EF4-FFF2-40B4-BE49-F238E27FC236}">
                <a16:creationId xmlns:a16="http://schemas.microsoft.com/office/drawing/2014/main" id="{614EAAB4-7B15-BC51-0012-6D2A3C7758FF}"/>
              </a:ext>
            </a:extLst>
          </p:cNvPr>
          <p:cNvSpPr txBox="1">
            <a:spLocks/>
          </p:cNvSpPr>
          <p:nvPr/>
        </p:nvSpPr>
        <p:spPr>
          <a:xfrm>
            <a:off x="838200" y="3123619"/>
            <a:ext cx="358742" cy="360000"/>
          </a:xfrm>
          <a:prstGeom prst="ellipse">
            <a:avLst/>
          </a:prstGeom>
          <a:solidFill>
            <a:schemeClr val="tx1"/>
          </a:solidFill>
          <a:ln w="6350">
            <a:noFill/>
          </a:ln>
        </p:spPr>
        <p:txBody>
          <a:bodyPr vert="horz" wrap="none" lIns="0" tIns="0" rIns="0" bIns="0" rtlCol="0" anchor="ctr">
            <a:noAutofit/>
          </a:bodyPr>
          <a:lstStyle/>
          <a:p>
            <a:pPr algn="ctr">
              <a:lnSpc>
                <a:spcPct val="90000"/>
              </a:lnSpc>
              <a:spcBef>
                <a:spcPts val="0"/>
              </a:spcBef>
              <a:spcAft>
                <a:spcPts val="0"/>
              </a:spcAft>
              <a:buClr>
                <a:srgbClr val="000000"/>
              </a:buClr>
              <a:buSzPct val="100000"/>
            </a:pPr>
            <a:r>
              <a:rPr kumimoji="1" lang="fr-FR" sz="1600" b="1">
                <a:solidFill>
                  <a:schemeClr val="bg1"/>
                </a:solidFill>
                <a:latin typeface="Menlo" panose="020B0609030804020204" pitchFamily="49" charset="0"/>
                <a:ea typeface="Menlo" panose="020B0609030804020204" pitchFamily="49" charset="0"/>
                <a:cs typeface="Menlo" panose="020B0609030804020204" pitchFamily="49" charset="0"/>
                <a:sym typeface="+mn-lt"/>
              </a:rPr>
              <a:t>3</a:t>
            </a:r>
          </a:p>
        </p:txBody>
      </p:sp>
      <p:sp>
        <p:nvSpPr>
          <p:cNvPr id="11" name="RbNavigator">
            <a:extLst>
              <a:ext uri="{FF2B5EF4-FFF2-40B4-BE49-F238E27FC236}">
                <a16:creationId xmlns:a16="http://schemas.microsoft.com/office/drawing/2014/main" id="{FE88BC98-F241-8F25-1405-E93086A79860}"/>
              </a:ext>
            </a:extLst>
          </p:cNvPr>
          <p:cNvSpPr txBox="1">
            <a:spLocks/>
          </p:cNvSpPr>
          <p:nvPr/>
        </p:nvSpPr>
        <p:spPr>
          <a:xfrm>
            <a:off x="838200" y="3983874"/>
            <a:ext cx="358742" cy="360000"/>
          </a:xfrm>
          <a:prstGeom prst="ellipse">
            <a:avLst/>
          </a:prstGeom>
          <a:solidFill>
            <a:schemeClr val="tx1"/>
          </a:solidFill>
          <a:ln w="6350">
            <a:noFill/>
          </a:ln>
        </p:spPr>
        <p:txBody>
          <a:bodyPr vert="horz" wrap="none" lIns="0" tIns="0" rIns="0" bIns="0" rtlCol="0" anchor="ctr">
            <a:noAutofit/>
          </a:bodyPr>
          <a:lstStyle/>
          <a:p>
            <a:pPr algn="ctr">
              <a:lnSpc>
                <a:spcPct val="90000"/>
              </a:lnSpc>
              <a:spcBef>
                <a:spcPts val="0"/>
              </a:spcBef>
              <a:spcAft>
                <a:spcPts val="0"/>
              </a:spcAft>
              <a:buClr>
                <a:srgbClr val="000000"/>
              </a:buClr>
              <a:buSzPct val="100000"/>
            </a:pPr>
            <a:r>
              <a:rPr kumimoji="1" lang="fr-FR" sz="1600" b="1">
                <a:solidFill>
                  <a:schemeClr val="bg1"/>
                </a:solidFill>
                <a:latin typeface="Menlo" panose="020B0609030804020204" pitchFamily="49" charset="0"/>
                <a:ea typeface="Menlo" panose="020B0609030804020204" pitchFamily="49" charset="0"/>
                <a:cs typeface="Menlo" panose="020B0609030804020204" pitchFamily="49" charset="0"/>
                <a:sym typeface="+mn-lt"/>
              </a:rPr>
              <a:t>4</a:t>
            </a:r>
          </a:p>
        </p:txBody>
      </p:sp>
      <p:sp>
        <p:nvSpPr>
          <p:cNvPr id="12" name="RbNavigator">
            <a:extLst>
              <a:ext uri="{FF2B5EF4-FFF2-40B4-BE49-F238E27FC236}">
                <a16:creationId xmlns:a16="http://schemas.microsoft.com/office/drawing/2014/main" id="{550CE6D6-708B-A971-9F1F-03CC7150809D}"/>
              </a:ext>
            </a:extLst>
          </p:cNvPr>
          <p:cNvSpPr txBox="1">
            <a:spLocks/>
          </p:cNvSpPr>
          <p:nvPr/>
        </p:nvSpPr>
        <p:spPr>
          <a:xfrm>
            <a:off x="838200" y="4844129"/>
            <a:ext cx="358742" cy="360000"/>
          </a:xfrm>
          <a:prstGeom prst="ellipse">
            <a:avLst/>
          </a:prstGeom>
          <a:solidFill>
            <a:schemeClr val="tx1"/>
          </a:solidFill>
          <a:ln w="6350">
            <a:noFill/>
          </a:ln>
        </p:spPr>
        <p:txBody>
          <a:bodyPr vert="horz" wrap="none" lIns="0" tIns="0" rIns="0" bIns="0" rtlCol="0" anchor="ctr">
            <a:noAutofit/>
          </a:bodyPr>
          <a:lstStyle/>
          <a:p>
            <a:pPr algn="ctr">
              <a:lnSpc>
                <a:spcPct val="90000"/>
              </a:lnSpc>
              <a:spcBef>
                <a:spcPts val="0"/>
              </a:spcBef>
              <a:spcAft>
                <a:spcPts val="0"/>
              </a:spcAft>
              <a:buClr>
                <a:srgbClr val="000000"/>
              </a:buClr>
              <a:buSzPct val="100000"/>
            </a:pPr>
            <a:r>
              <a:rPr kumimoji="1" lang="fr-FR" sz="1600" b="1">
                <a:solidFill>
                  <a:schemeClr val="bg1"/>
                </a:solidFill>
                <a:latin typeface="Menlo" panose="020B0609030804020204" pitchFamily="49" charset="0"/>
                <a:ea typeface="Menlo" panose="020B0609030804020204" pitchFamily="49" charset="0"/>
                <a:cs typeface="Menlo" panose="020B0609030804020204" pitchFamily="49" charset="0"/>
                <a:sym typeface="+mn-lt"/>
              </a:rPr>
              <a:t>5</a:t>
            </a:r>
          </a:p>
        </p:txBody>
      </p:sp>
      <p:cxnSp>
        <p:nvCxnSpPr>
          <p:cNvPr id="13" name="Straight Connector 12">
            <a:extLst>
              <a:ext uri="{FF2B5EF4-FFF2-40B4-BE49-F238E27FC236}">
                <a16:creationId xmlns:a16="http://schemas.microsoft.com/office/drawing/2014/main" id="{5B67AD78-35AB-35D3-949A-A7D9580E0A9B}"/>
              </a:ext>
            </a:extLst>
          </p:cNvPr>
          <p:cNvCxnSpPr>
            <a:cxnSpLocks/>
          </p:cNvCxnSpPr>
          <p:nvPr/>
        </p:nvCxnSpPr>
        <p:spPr>
          <a:xfrm>
            <a:off x="838200" y="5455661"/>
            <a:ext cx="8352930" cy="0"/>
          </a:xfrm>
          <a:prstGeom prst="line">
            <a:avLst/>
          </a:prstGeom>
          <a:ln w="6350"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58B137-7018-461F-F6C5-6F3D3FA4E1A1}"/>
              </a:ext>
            </a:extLst>
          </p:cNvPr>
          <p:cNvCxnSpPr>
            <a:cxnSpLocks/>
          </p:cNvCxnSpPr>
          <p:nvPr/>
        </p:nvCxnSpPr>
        <p:spPr>
          <a:xfrm>
            <a:off x="838200" y="1168415"/>
            <a:ext cx="8352930" cy="0"/>
          </a:xfrm>
          <a:prstGeom prst="line">
            <a:avLst/>
          </a:prstGeom>
          <a:ln w="6350"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BContent5">
            <a:extLst>
              <a:ext uri="{FF2B5EF4-FFF2-40B4-BE49-F238E27FC236}">
                <a16:creationId xmlns:a16="http://schemas.microsoft.com/office/drawing/2014/main" id="{9D4E1E28-2C68-5A6A-BFF8-4A05EAEAEACA}"/>
              </a:ext>
            </a:extLst>
          </p:cNvPr>
          <p:cNvSpPr txBox="1">
            <a:spLocks/>
          </p:cNvSpPr>
          <p:nvPr/>
        </p:nvSpPr>
        <p:spPr>
          <a:xfrm>
            <a:off x="1348033" y="2189448"/>
            <a:ext cx="9747430" cy="507831"/>
          </a:xfrm>
          <a:prstGeom prst="rect">
            <a:avLst/>
          </a:prstGeom>
          <a:noFill/>
          <a:ln w="9525">
            <a:noFill/>
          </a:ln>
        </p:spPr>
        <p:txBody>
          <a:bodyPr vert="horz" wrap="square" lIns="0" tIns="0" rIns="0" bIns="0" rtlCol="0">
            <a:spAutoFit/>
          </a:bodyPr>
          <a:lstStyle/>
          <a:p>
            <a:pPr algn="just"/>
            <a:r>
              <a:rPr lang="en-GB" sz="1100" b="1" i="0" dirty="0">
                <a:effectLst/>
                <a:latin typeface="Menlo" panose="020B0609030804020204" pitchFamily="49" charset="0"/>
                <a:ea typeface="Menlo" panose="020B0609030804020204" pitchFamily="49" charset="0"/>
                <a:cs typeface="Menlo" panose="020B0609030804020204" pitchFamily="49" charset="0"/>
              </a:rPr>
              <a:t>Outlier Handling Price Columns</a:t>
            </a:r>
            <a:r>
              <a:rPr lang="en-GB" sz="1100" b="0" i="0" dirty="0">
                <a:effectLst/>
                <a:latin typeface="Menlo" panose="020B0609030804020204" pitchFamily="49" charset="0"/>
                <a:ea typeface="Menlo" panose="020B0609030804020204" pitchFamily="49" charset="0"/>
                <a:cs typeface="Menlo" panose="020B0609030804020204" pitchFamily="49" charset="0"/>
              </a:rPr>
              <a:t>: </a:t>
            </a:r>
          </a:p>
          <a:p>
            <a:pPr algn="just"/>
            <a:r>
              <a:rPr lang="en-GB" sz="1100" b="0" i="0" dirty="0">
                <a:effectLst/>
                <a:latin typeface="Menlo" panose="020B0609030804020204" pitchFamily="49" charset="0"/>
                <a:ea typeface="Menlo" panose="020B0609030804020204" pitchFamily="49" charset="0"/>
                <a:cs typeface="Menlo" panose="020B0609030804020204" pitchFamily="49" charset="0"/>
              </a:rPr>
              <a:t>Z-scores were calculated for each price column (Open, High, Low, Close, </a:t>
            </a:r>
            <a:r>
              <a:rPr lang="en-GB" sz="1100" b="0" i="0" dirty="0" err="1">
                <a:effectLst/>
                <a:latin typeface="Menlo" panose="020B0609030804020204" pitchFamily="49" charset="0"/>
                <a:ea typeface="Menlo" panose="020B0609030804020204" pitchFamily="49" charset="0"/>
                <a:cs typeface="Menlo" panose="020B0609030804020204" pitchFamily="49" charset="0"/>
              </a:rPr>
              <a:t>Adj</a:t>
            </a:r>
            <a:r>
              <a:rPr lang="en-GB" sz="1100" b="0" i="0" dirty="0">
                <a:effectLst/>
                <a:latin typeface="Menlo" panose="020B0609030804020204" pitchFamily="49" charset="0"/>
                <a:ea typeface="Menlo" panose="020B0609030804020204" pitchFamily="49" charset="0"/>
                <a:cs typeface="Menlo" panose="020B0609030804020204" pitchFamily="49" charset="0"/>
              </a:rPr>
              <a:t> Close). Any outliers with Z-scores greater than 3 or less than -3 were replaced with the rolling median value for that column.</a:t>
            </a:r>
          </a:p>
        </p:txBody>
      </p:sp>
      <p:sp>
        <p:nvSpPr>
          <p:cNvPr id="16" name="RBContent5">
            <a:extLst>
              <a:ext uri="{FF2B5EF4-FFF2-40B4-BE49-F238E27FC236}">
                <a16:creationId xmlns:a16="http://schemas.microsoft.com/office/drawing/2014/main" id="{013D119C-CFE7-2808-A998-CE531729BD0E}"/>
              </a:ext>
            </a:extLst>
          </p:cNvPr>
          <p:cNvSpPr txBox="1">
            <a:spLocks/>
          </p:cNvSpPr>
          <p:nvPr/>
        </p:nvSpPr>
        <p:spPr>
          <a:xfrm>
            <a:off x="1348033" y="2965065"/>
            <a:ext cx="9747430" cy="677108"/>
          </a:xfrm>
          <a:prstGeom prst="rect">
            <a:avLst/>
          </a:prstGeom>
          <a:noFill/>
          <a:ln w="9525">
            <a:noFill/>
          </a:ln>
        </p:spPr>
        <p:txBody>
          <a:bodyPr vert="horz" wrap="square" lIns="0" tIns="0" rIns="0" bIns="0" rtlCol="0">
            <a:spAutoFit/>
          </a:bodyPr>
          <a:lstStyle/>
          <a:p>
            <a:pPr algn="just"/>
            <a:r>
              <a:rPr lang="en-GB" sz="1100" b="1" i="0" dirty="0">
                <a:effectLst/>
                <a:latin typeface="Menlo" panose="020B0609030804020204" pitchFamily="49" charset="0"/>
                <a:ea typeface="Menlo" panose="020B0609030804020204" pitchFamily="49" charset="0"/>
                <a:cs typeface="Menlo" panose="020B0609030804020204" pitchFamily="49" charset="0"/>
              </a:rPr>
              <a:t>Erroneous Data Correction Low vs. High</a:t>
            </a:r>
            <a:r>
              <a:rPr lang="en-GB" sz="1100" b="0" i="0" dirty="0">
                <a:effectLst/>
                <a:latin typeface="Menlo" panose="020B0609030804020204" pitchFamily="49" charset="0"/>
                <a:ea typeface="Menlo" panose="020B0609030804020204" pitchFamily="49" charset="0"/>
                <a:cs typeface="Menlo" panose="020B0609030804020204" pitchFamily="49" charset="0"/>
              </a:rPr>
              <a:t>: </a:t>
            </a:r>
          </a:p>
          <a:p>
            <a:pPr algn="just"/>
            <a:r>
              <a:rPr lang="en-GB" sz="1100" b="0" i="0" dirty="0">
                <a:effectLst/>
                <a:latin typeface="Menlo" panose="020B0609030804020204" pitchFamily="49" charset="0"/>
                <a:ea typeface="Menlo" panose="020B0609030804020204" pitchFamily="49" charset="0"/>
                <a:cs typeface="Menlo" panose="020B0609030804020204" pitchFamily="49" charset="0"/>
              </a:rPr>
              <a:t>If the value in the Low column was greater than or equal to the High column for any row, the erroneous Low value was replaced with the rolling mean of the Low values over the previous 7 days. If the rolling mean of Low was still higher than High, the Low value was adjusted to match the High value.</a:t>
            </a:r>
          </a:p>
        </p:txBody>
      </p:sp>
      <p:sp>
        <p:nvSpPr>
          <p:cNvPr id="17" name="RBContent5">
            <a:extLst>
              <a:ext uri="{FF2B5EF4-FFF2-40B4-BE49-F238E27FC236}">
                <a16:creationId xmlns:a16="http://schemas.microsoft.com/office/drawing/2014/main" id="{2353EF52-B81C-27FC-121E-EA9711E8BDC1}"/>
              </a:ext>
            </a:extLst>
          </p:cNvPr>
          <p:cNvSpPr txBox="1">
            <a:spLocks/>
          </p:cNvSpPr>
          <p:nvPr/>
        </p:nvSpPr>
        <p:spPr>
          <a:xfrm>
            <a:off x="1348033" y="3881103"/>
            <a:ext cx="9747430" cy="559127"/>
          </a:xfrm>
          <a:prstGeom prst="rect">
            <a:avLst/>
          </a:prstGeom>
          <a:noFill/>
          <a:ln w="9525">
            <a:noFill/>
          </a:ln>
        </p:spPr>
        <p:txBody>
          <a:bodyPr vert="horz" wrap="square" lIns="0" tIns="0" rIns="0" bIns="0" rtlCol="0">
            <a:spAutoFit/>
          </a:bodyPr>
          <a:lstStyle/>
          <a:p>
            <a:pPr marL="0" lvl="1" algn="just">
              <a:spcBef>
                <a:spcPts val="400"/>
              </a:spcBef>
              <a:buSzPct val="100000"/>
            </a:pPr>
            <a:r>
              <a:rPr lang="en-GB" sz="1100" b="1" i="0" dirty="0">
                <a:effectLst/>
                <a:latin typeface="Menlo" panose="020B0609030804020204" pitchFamily="49" charset="0"/>
                <a:ea typeface="Menlo" panose="020B0609030804020204" pitchFamily="49" charset="0"/>
                <a:cs typeface="Menlo" panose="020B0609030804020204" pitchFamily="49" charset="0"/>
              </a:rPr>
              <a:t>Handling Zero Volume Volume Zero</a:t>
            </a:r>
            <a:r>
              <a:rPr lang="en-GB" sz="1100" b="0" i="0" dirty="0">
                <a:effectLst/>
                <a:latin typeface="Menlo" panose="020B0609030804020204" pitchFamily="49" charset="0"/>
                <a:ea typeface="Menlo" panose="020B0609030804020204" pitchFamily="49" charset="0"/>
                <a:cs typeface="Menlo" panose="020B0609030804020204" pitchFamily="49" charset="0"/>
              </a:rPr>
              <a:t>: </a:t>
            </a:r>
          </a:p>
          <a:p>
            <a:pPr marL="0" lvl="1" algn="just">
              <a:spcBef>
                <a:spcPts val="400"/>
              </a:spcBef>
              <a:buSzPct val="100000"/>
            </a:pPr>
            <a:r>
              <a:rPr lang="en-GB" sz="1100" b="0" i="0" dirty="0">
                <a:effectLst/>
                <a:latin typeface="Menlo" panose="020B0609030804020204" pitchFamily="49" charset="0"/>
                <a:ea typeface="Menlo" panose="020B0609030804020204" pitchFamily="49" charset="0"/>
                <a:cs typeface="Menlo" panose="020B0609030804020204" pitchFamily="49" charset="0"/>
              </a:rPr>
              <a:t>If the Volume was zero for any row, and the Open, High, Low, or Close prices were different, the prices were replaced with the most frequent value (mode) in that row.</a:t>
            </a:r>
          </a:p>
        </p:txBody>
      </p:sp>
      <p:sp>
        <p:nvSpPr>
          <p:cNvPr id="18" name="RBContent5">
            <a:extLst>
              <a:ext uri="{FF2B5EF4-FFF2-40B4-BE49-F238E27FC236}">
                <a16:creationId xmlns:a16="http://schemas.microsoft.com/office/drawing/2014/main" id="{28072F28-7FA0-9553-303E-40B8F8766024}"/>
              </a:ext>
            </a:extLst>
          </p:cNvPr>
          <p:cNvSpPr txBox="1">
            <a:spLocks/>
          </p:cNvSpPr>
          <p:nvPr/>
        </p:nvSpPr>
        <p:spPr>
          <a:xfrm>
            <a:off x="1348033" y="4749587"/>
            <a:ext cx="9747430" cy="559127"/>
          </a:xfrm>
          <a:prstGeom prst="rect">
            <a:avLst/>
          </a:prstGeom>
          <a:noFill/>
          <a:ln w="9525">
            <a:noFill/>
          </a:ln>
        </p:spPr>
        <p:txBody>
          <a:bodyPr vert="horz" wrap="square" lIns="0" tIns="0" rIns="0" bIns="0" rtlCol="0">
            <a:spAutoFit/>
          </a:bodyPr>
          <a:lstStyle/>
          <a:p>
            <a:pPr marL="0" lvl="1" algn="just">
              <a:spcBef>
                <a:spcPts val="400"/>
              </a:spcBef>
              <a:buSzPct val="100000"/>
            </a:pPr>
            <a:r>
              <a:rPr lang="en-GB" sz="1100" b="1" i="0" dirty="0">
                <a:effectLst/>
                <a:latin typeface="Menlo" panose="020B0609030804020204" pitchFamily="49" charset="0"/>
                <a:ea typeface="Menlo" panose="020B0609030804020204" pitchFamily="49" charset="0"/>
                <a:cs typeface="Menlo" panose="020B0609030804020204" pitchFamily="49" charset="0"/>
              </a:rPr>
              <a:t>Duplicate Date Handling</a:t>
            </a:r>
          </a:p>
          <a:p>
            <a:pPr marL="0" lvl="1" algn="just">
              <a:spcBef>
                <a:spcPts val="400"/>
              </a:spcBef>
              <a:buSzPct val="100000"/>
            </a:pPr>
            <a:r>
              <a:rPr lang="en-GB" sz="1100" b="0" i="0" dirty="0">
                <a:effectLst/>
                <a:latin typeface="Menlo" panose="020B0609030804020204" pitchFamily="49" charset="0"/>
                <a:ea typeface="Menlo" panose="020B0609030804020204" pitchFamily="49" charset="0"/>
                <a:cs typeface="Menlo" panose="020B0609030804020204" pitchFamily="49" charset="0"/>
              </a:rPr>
              <a:t>Any duplicate dates in the dataset were identified, and if duplicates were found, they were printed out for further inspection</a:t>
            </a:r>
            <a:endParaRPr kumimoji="0" lang="fr-FR" sz="1100" b="0" i="0" u="none" strike="noStrike" kern="1200" cap="none" spc="0" normalizeH="0" baseline="0" noProof="0" dirty="0">
              <a:ln>
                <a:noFill/>
              </a:ln>
              <a:effectLst/>
              <a:uLnTx/>
              <a:uFillTx/>
              <a:latin typeface="Menlo" panose="020B0609030804020204" pitchFamily="49" charset="0"/>
              <a:ea typeface="Menlo" panose="020B0609030804020204" pitchFamily="49" charset="0"/>
              <a:cs typeface="Menlo" panose="020B0609030804020204" pitchFamily="49" charset="0"/>
            </a:endParaRPr>
          </a:p>
        </p:txBody>
      </p:sp>
      <p:sp>
        <p:nvSpPr>
          <p:cNvPr id="19" name="RBContent5">
            <a:extLst>
              <a:ext uri="{FF2B5EF4-FFF2-40B4-BE49-F238E27FC236}">
                <a16:creationId xmlns:a16="http://schemas.microsoft.com/office/drawing/2014/main" id="{E214FE47-49AF-BEF2-F79E-32549DB66976}"/>
              </a:ext>
            </a:extLst>
          </p:cNvPr>
          <p:cNvSpPr txBox="1">
            <a:spLocks/>
          </p:cNvSpPr>
          <p:nvPr/>
        </p:nvSpPr>
        <p:spPr>
          <a:xfrm>
            <a:off x="1348033" y="1173947"/>
            <a:ext cx="9747430" cy="846386"/>
          </a:xfrm>
          <a:prstGeom prst="rect">
            <a:avLst/>
          </a:prstGeom>
          <a:solidFill>
            <a:schemeClr val="bg1"/>
          </a:solidFill>
          <a:ln w="9525">
            <a:noFill/>
          </a:ln>
        </p:spPr>
        <p:txBody>
          <a:bodyPr vert="horz" wrap="square" lIns="0" tIns="0" rIns="0" bIns="0" rtlCol="0" anchor="t">
            <a:spAutoFit/>
          </a:bodyPr>
          <a:lstStyle/>
          <a:p>
            <a:pPr algn="just"/>
            <a:r>
              <a:rPr lang="en-GB" sz="1100" b="1" i="0" dirty="0">
                <a:effectLst/>
                <a:latin typeface="Menlo" panose="020B0609030804020204" pitchFamily="49" charset="0"/>
                <a:ea typeface="Menlo" panose="020B0609030804020204" pitchFamily="49" charset="0"/>
                <a:cs typeface="Menlo" panose="020B0609030804020204" pitchFamily="49" charset="0"/>
              </a:rPr>
              <a:t>Handling Missing Values Volume</a:t>
            </a:r>
            <a:r>
              <a:rPr lang="en-GB" sz="1100" b="0" i="0" dirty="0">
                <a:effectLst/>
                <a:latin typeface="Menlo" panose="020B0609030804020204" pitchFamily="49" charset="0"/>
                <a:ea typeface="Menlo" panose="020B0609030804020204" pitchFamily="49" charset="0"/>
                <a:cs typeface="Menlo" panose="020B0609030804020204" pitchFamily="49" charset="0"/>
              </a:rPr>
              <a:t>: </a:t>
            </a:r>
          </a:p>
          <a:p>
            <a:pPr algn="just"/>
            <a:r>
              <a:rPr lang="en-GB" sz="1100" b="0" i="0" dirty="0">
                <a:effectLst/>
                <a:latin typeface="Menlo" panose="020B0609030804020204" pitchFamily="49" charset="0"/>
                <a:ea typeface="Menlo" panose="020B0609030804020204" pitchFamily="49" charset="0"/>
                <a:cs typeface="Menlo" panose="020B0609030804020204" pitchFamily="49" charset="0"/>
              </a:rPr>
              <a:t>Missing values in the Volume column were filled using a rolling window mean with a window size of 7 days.</a:t>
            </a:r>
          </a:p>
          <a:p>
            <a:pPr algn="just"/>
            <a:endParaRPr lang="en-GB" sz="1100" b="0" i="0" dirty="0">
              <a:effectLst/>
              <a:latin typeface="Menlo" panose="020B0609030804020204" pitchFamily="49" charset="0"/>
              <a:ea typeface="Menlo" panose="020B0609030804020204" pitchFamily="49" charset="0"/>
              <a:cs typeface="Menlo" panose="020B0609030804020204" pitchFamily="49" charset="0"/>
            </a:endParaRPr>
          </a:p>
          <a:p>
            <a:pPr algn="just"/>
            <a:r>
              <a:rPr lang="en-GB" sz="1100" b="1" i="0" dirty="0">
                <a:effectLst/>
                <a:latin typeface="Menlo" panose="020B0609030804020204" pitchFamily="49" charset="0"/>
                <a:ea typeface="Menlo" panose="020B0609030804020204" pitchFamily="49" charset="0"/>
                <a:cs typeface="Menlo" panose="020B0609030804020204" pitchFamily="49" charset="0"/>
              </a:rPr>
              <a:t>Price Columns (Open, High, Low, Close, Adj. Close)</a:t>
            </a:r>
            <a:r>
              <a:rPr lang="en-GB" sz="1100" b="0" i="0" dirty="0">
                <a:effectLst/>
                <a:latin typeface="Menlo" panose="020B0609030804020204" pitchFamily="49" charset="0"/>
                <a:ea typeface="Menlo" panose="020B0609030804020204" pitchFamily="49" charset="0"/>
                <a:cs typeface="Menlo" panose="020B0609030804020204" pitchFamily="49" charset="0"/>
              </a:rPr>
              <a:t>: </a:t>
            </a:r>
          </a:p>
          <a:p>
            <a:pPr algn="just"/>
            <a:r>
              <a:rPr lang="en-GB" sz="1100" b="0" i="0" dirty="0">
                <a:effectLst/>
                <a:latin typeface="Menlo" panose="020B0609030804020204" pitchFamily="49" charset="0"/>
                <a:ea typeface="Menlo" panose="020B0609030804020204" pitchFamily="49" charset="0"/>
                <a:cs typeface="Menlo" panose="020B0609030804020204" pitchFamily="49" charset="0"/>
              </a:rPr>
              <a:t>Missing values in price-related columns were filled using a rolling median with a window size of 7 days.</a:t>
            </a:r>
          </a:p>
        </p:txBody>
      </p:sp>
      <p:sp>
        <p:nvSpPr>
          <p:cNvPr id="23" name="RbNavigator">
            <a:extLst>
              <a:ext uri="{FF2B5EF4-FFF2-40B4-BE49-F238E27FC236}">
                <a16:creationId xmlns:a16="http://schemas.microsoft.com/office/drawing/2014/main" id="{6D175687-3447-F351-B7E0-D26BB2A66ED0}"/>
              </a:ext>
            </a:extLst>
          </p:cNvPr>
          <p:cNvSpPr txBox="1">
            <a:spLocks/>
          </p:cNvSpPr>
          <p:nvPr/>
        </p:nvSpPr>
        <p:spPr>
          <a:xfrm>
            <a:off x="838200" y="5704385"/>
            <a:ext cx="358742" cy="360000"/>
          </a:xfrm>
          <a:prstGeom prst="ellipse">
            <a:avLst/>
          </a:prstGeom>
          <a:solidFill>
            <a:schemeClr val="tx1"/>
          </a:solidFill>
          <a:ln w="6350">
            <a:noFill/>
          </a:ln>
        </p:spPr>
        <p:txBody>
          <a:bodyPr vert="horz" wrap="none" lIns="0" tIns="0" rIns="0" bIns="0" rtlCol="0" anchor="ctr">
            <a:noAutofit/>
          </a:bodyPr>
          <a:lstStyle/>
          <a:p>
            <a:pPr algn="ctr">
              <a:lnSpc>
                <a:spcPct val="90000"/>
              </a:lnSpc>
              <a:spcBef>
                <a:spcPts val="0"/>
              </a:spcBef>
              <a:spcAft>
                <a:spcPts val="0"/>
              </a:spcAft>
              <a:buClr>
                <a:srgbClr val="000000"/>
              </a:buClr>
              <a:buSzPct val="100000"/>
            </a:pPr>
            <a:r>
              <a:rPr kumimoji="1" lang="fr-FR" sz="1600" b="1">
                <a:solidFill>
                  <a:schemeClr val="bg1"/>
                </a:solidFill>
                <a:latin typeface="Menlo" panose="020B0609030804020204" pitchFamily="49" charset="0"/>
                <a:ea typeface="Menlo" panose="020B0609030804020204" pitchFamily="49" charset="0"/>
                <a:cs typeface="Menlo" panose="020B0609030804020204" pitchFamily="49" charset="0"/>
                <a:sym typeface="+mn-lt"/>
              </a:rPr>
              <a:t>6</a:t>
            </a:r>
          </a:p>
        </p:txBody>
      </p:sp>
      <p:cxnSp>
        <p:nvCxnSpPr>
          <p:cNvPr id="24" name="Straight Connector 23">
            <a:extLst>
              <a:ext uri="{FF2B5EF4-FFF2-40B4-BE49-F238E27FC236}">
                <a16:creationId xmlns:a16="http://schemas.microsoft.com/office/drawing/2014/main" id="{AA5E2C18-3388-5645-88F2-A2B79DBA1114}"/>
              </a:ext>
            </a:extLst>
          </p:cNvPr>
          <p:cNvCxnSpPr>
            <a:cxnSpLocks/>
          </p:cNvCxnSpPr>
          <p:nvPr/>
        </p:nvCxnSpPr>
        <p:spPr>
          <a:xfrm>
            <a:off x="838200" y="6313110"/>
            <a:ext cx="8352930" cy="0"/>
          </a:xfrm>
          <a:prstGeom prst="line">
            <a:avLst/>
          </a:prstGeom>
          <a:ln w="6350" cmpd="sng">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BContent5">
            <a:extLst>
              <a:ext uri="{FF2B5EF4-FFF2-40B4-BE49-F238E27FC236}">
                <a16:creationId xmlns:a16="http://schemas.microsoft.com/office/drawing/2014/main" id="{3EA39314-2147-0367-04AD-8DF5FEE074C5}"/>
              </a:ext>
            </a:extLst>
          </p:cNvPr>
          <p:cNvSpPr txBox="1">
            <a:spLocks/>
          </p:cNvSpPr>
          <p:nvPr/>
        </p:nvSpPr>
        <p:spPr>
          <a:xfrm>
            <a:off x="1348033" y="5607035"/>
            <a:ext cx="9747430" cy="559127"/>
          </a:xfrm>
          <a:prstGeom prst="rect">
            <a:avLst/>
          </a:prstGeom>
          <a:noFill/>
          <a:ln w="9525">
            <a:noFill/>
          </a:ln>
        </p:spPr>
        <p:txBody>
          <a:bodyPr vert="horz" wrap="square" lIns="0" tIns="0" rIns="0" bIns="0" rtlCol="0">
            <a:spAutoFit/>
          </a:bodyPr>
          <a:lstStyle/>
          <a:p>
            <a:pPr marL="0" lvl="1" algn="just">
              <a:spcBef>
                <a:spcPts val="400"/>
              </a:spcBef>
              <a:buSzPct val="100000"/>
            </a:pPr>
            <a:r>
              <a:rPr lang="en-GB" sz="1100" b="1" i="0" dirty="0" err="1">
                <a:effectLst/>
                <a:latin typeface="Menlo" panose="020B0609030804020204" pitchFamily="49" charset="0"/>
                <a:ea typeface="Menlo" panose="020B0609030804020204" pitchFamily="49" charset="0"/>
                <a:cs typeface="Menlo" panose="020B0609030804020204" pitchFamily="49" charset="0"/>
              </a:rPr>
              <a:t>NaN</a:t>
            </a:r>
            <a:r>
              <a:rPr lang="en-GB" sz="1100" b="1" i="0" dirty="0">
                <a:effectLst/>
                <a:latin typeface="Menlo" panose="020B0609030804020204" pitchFamily="49" charset="0"/>
                <a:ea typeface="Menlo" panose="020B0609030804020204" pitchFamily="49" charset="0"/>
                <a:cs typeface="Menlo" panose="020B0609030804020204" pitchFamily="49" charset="0"/>
              </a:rPr>
              <a:t> Volume with Identical Prices</a:t>
            </a:r>
          </a:p>
          <a:p>
            <a:pPr marL="0" lvl="1" algn="just">
              <a:spcBef>
                <a:spcPts val="400"/>
              </a:spcBef>
              <a:buSzPct val="100000"/>
            </a:pPr>
            <a:r>
              <a:rPr lang="en-GB" sz="1100" b="0" i="0" dirty="0">
                <a:effectLst/>
                <a:latin typeface="Menlo" panose="020B0609030804020204" pitchFamily="49" charset="0"/>
                <a:ea typeface="Menlo" panose="020B0609030804020204" pitchFamily="49" charset="0"/>
                <a:cs typeface="Menlo" panose="020B0609030804020204" pitchFamily="49" charset="0"/>
              </a:rPr>
              <a:t>If a row had identical values in the price columns (Open, High, Low, Close) and Volume was missing, the missing Volume was replaced with 0.0.</a:t>
            </a:r>
          </a:p>
        </p:txBody>
      </p:sp>
      <p:sp>
        <p:nvSpPr>
          <p:cNvPr id="22" name="Title 1">
            <a:extLst>
              <a:ext uri="{FF2B5EF4-FFF2-40B4-BE49-F238E27FC236}">
                <a16:creationId xmlns:a16="http://schemas.microsoft.com/office/drawing/2014/main" id="{C773C986-879F-9E60-EF49-5266E4D56C58}"/>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latin typeface="Menlo" panose="020B0609030804020204" pitchFamily="49" charset="0"/>
                <a:ea typeface="Menlo" panose="020B0609030804020204" pitchFamily="49" charset="0"/>
                <a:cs typeface="Menlo" panose="020B0609030804020204" pitchFamily="49" charset="0"/>
              </a:rPr>
              <a:t>Data </a:t>
            </a:r>
            <a:r>
              <a:rPr lang="de-DE" sz="2000" dirty="0" err="1">
                <a:latin typeface="Menlo" panose="020B0609030804020204" pitchFamily="49" charset="0"/>
                <a:ea typeface="Menlo" panose="020B0609030804020204" pitchFamily="49" charset="0"/>
                <a:cs typeface="Menlo" panose="020B0609030804020204" pitchFamily="49" charset="0"/>
              </a:rPr>
              <a:t>Pre-processing</a:t>
            </a:r>
            <a:endParaRPr lang="en-FR" sz="200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772176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6BD81-1251-11BA-57B9-8D3A55892781}"/>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6E739DD3-0B0D-A2B5-4053-8893898C06C7}"/>
              </a:ext>
            </a:extLst>
          </p:cNvPr>
          <p:cNvGraphicFramePr>
            <a:graphicFrameLocks noGrp="1"/>
          </p:cNvGraphicFramePr>
          <p:nvPr>
            <p:extLst>
              <p:ext uri="{D42A27DB-BD31-4B8C-83A1-F6EECF244321}">
                <p14:modId xmlns:p14="http://schemas.microsoft.com/office/powerpoint/2010/main" val="2746720788"/>
              </p:ext>
            </p:extLst>
          </p:nvPr>
        </p:nvGraphicFramePr>
        <p:xfrm>
          <a:off x="684870" y="1017785"/>
          <a:ext cx="10822260" cy="4822430"/>
        </p:xfrm>
        <a:graphic>
          <a:graphicData uri="http://schemas.openxmlformats.org/drawingml/2006/table">
            <a:tbl>
              <a:tblPr firstRow="1" bandRow="1">
                <a:tableStyleId>{5C22544A-7EE6-4342-B048-85BDC9FD1C3A}</a:tableStyleId>
              </a:tblPr>
              <a:tblGrid>
                <a:gridCol w="1082226">
                  <a:extLst>
                    <a:ext uri="{9D8B030D-6E8A-4147-A177-3AD203B41FA5}">
                      <a16:colId xmlns:a16="http://schemas.microsoft.com/office/drawing/2014/main" val="3900313138"/>
                    </a:ext>
                  </a:extLst>
                </a:gridCol>
                <a:gridCol w="1082226">
                  <a:extLst>
                    <a:ext uri="{9D8B030D-6E8A-4147-A177-3AD203B41FA5}">
                      <a16:colId xmlns:a16="http://schemas.microsoft.com/office/drawing/2014/main" val="4185466201"/>
                    </a:ext>
                  </a:extLst>
                </a:gridCol>
                <a:gridCol w="1082226">
                  <a:extLst>
                    <a:ext uri="{9D8B030D-6E8A-4147-A177-3AD203B41FA5}">
                      <a16:colId xmlns:a16="http://schemas.microsoft.com/office/drawing/2014/main" val="4083633136"/>
                    </a:ext>
                  </a:extLst>
                </a:gridCol>
                <a:gridCol w="1082226">
                  <a:extLst>
                    <a:ext uri="{9D8B030D-6E8A-4147-A177-3AD203B41FA5}">
                      <a16:colId xmlns:a16="http://schemas.microsoft.com/office/drawing/2014/main" val="1811453313"/>
                    </a:ext>
                  </a:extLst>
                </a:gridCol>
                <a:gridCol w="1082226">
                  <a:extLst>
                    <a:ext uri="{9D8B030D-6E8A-4147-A177-3AD203B41FA5}">
                      <a16:colId xmlns:a16="http://schemas.microsoft.com/office/drawing/2014/main" val="719213266"/>
                    </a:ext>
                  </a:extLst>
                </a:gridCol>
                <a:gridCol w="1082226">
                  <a:extLst>
                    <a:ext uri="{9D8B030D-6E8A-4147-A177-3AD203B41FA5}">
                      <a16:colId xmlns:a16="http://schemas.microsoft.com/office/drawing/2014/main" val="1496543363"/>
                    </a:ext>
                  </a:extLst>
                </a:gridCol>
                <a:gridCol w="1082226">
                  <a:extLst>
                    <a:ext uri="{9D8B030D-6E8A-4147-A177-3AD203B41FA5}">
                      <a16:colId xmlns:a16="http://schemas.microsoft.com/office/drawing/2014/main" val="2829772107"/>
                    </a:ext>
                  </a:extLst>
                </a:gridCol>
                <a:gridCol w="1082226">
                  <a:extLst>
                    <a:ext uri="{9D8B030D-6E8A-4147-A177-3AD203B41FA5}">
                      <a16:colId xmlns:a16="http://schemas.microsoft.com/office/drawing/2014/main" val="2355366940"/>
                    </a:ext>
                  </a:extLst>
                </a:gridCol>
                <a:gridCol w="1082226">
                  <a:extLst>
                    <a:ext uri="{9D8B030D-6E8A-4147-A177-3AD203B41FA5}">
                      <a16:colId xmlns:a16="http://schemas.microsoft.com/office/drawing/2014/main" val="4206367834"/>
                    </a:ext>
                  </a:extLst>
                </a:gridCol>
                <a:gridCol w="1082226">
                  <a:extLst>
                    <a:ext uri="{9D8B030D-6E8A-4147-A177-3AD203B41FA5}">
                      <a16:colId xmlns:a16="http://schemas.microsoft.com/office/drawing/2014/main" val="999099041"/>
                    </a:ext>
                  </a:extLst>
                </a:gridCol>
              </a:tblGrid>
              <a:tr h="707690">
                <a:tc>
                  <a:txBody>
                    <a:bodyPr/>
                    <a:lstStyle/>
                    <a:p>
                      <a:pPr algn="ctr"/>
                      <a:r>
                        <a:rPr lang="en-GB" sz="1200" b="1" dirty="0">
                          <a:solidFill>
                            <a:schemeClr val="bg1"/>
                          </a:solidFill>
                          <a:effectLst/>
                          <a:latin typeface="Menlo" panose="020B0609030804020204" pitchFamily="49" charset="0"/>
                          <a:ea typeface="Menlo" panose="020B0609030804020204" pitchFamily="49" charset="0"/>
                          <a:cs typeface="Menlo" panose="020B0609030804020204" pitchFamily="49" charset="0"/>
                        </a:rPr>
                        <a:t>Dataset</a:t>
                      </a:r>
                      <a:endParaRPr lang="en-GB" sz="120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a:solidFill>
                            <a:schemeClr val="bg1"/>
                          </a:solidFill>
                          <a:effectLst/>
                          <a:latin typeface="Menlo" panose="020B0609030804020204" pitchFamily="49" charset="0"/>
                          <a:ea typeface="Menlo" panose="020B0609030804020204" pitchFamily="49" charset="0"/>
                          <a:cs typeface="Menlo" panose="020B0609030804020204" pitchFamily="49" charset="0"/>
                        </a:rPr>
                        <a:t>Number of Rows</a:t>
                      </a:r>
                      <a:endParaRPr lang="en-GB" sz="120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a:solidFill>
                            <a:schemeClr val="bg1"/>
                          </a:solidFill>
                          <a:effectLst/>
                          <a:latin typeface="Menlo" panose="020B0609030804020204" pitchFamily="49" charset="0"/>
                          <a:ea typeface="Menlo" panose="020B0609030804020204" pitchFamily="49" charset="0"/>
                          <a:cs typeface="Menlo" panose="020B0609030804020204" pitchFamily="49" charset="0"/>
                        </a:rPr>
                        <a:t>Number of Columns</a:t>
                      </a:r>
                      <a:endParaRPr lang="en-GB" sz="120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a:solidFill>
                            <a:schemeClr val="bg1"/>
                          </a:solidFill>
                          <a:effectLst/>
                          <a:latin typeface="Menlo" panose="020B0609030804020204" pitchFamily="49" charset="0"/>
                          <a:ea typeface="Menlo" panose="020B0609030804020204" pitchFamily="49" charset="0"/>
                          <a:cs typeface="Menlo" panose="020B0609030804020204" pitchFamily="49" charset="0"/>
                        </a:rPr>
                        <a:t>Date</a:t>
                      </a:r>
                      <a:endParaRPr lang="en-GB" sz="120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a:solidFill>
                            <a:schemeClr val="bg1"/>
                          </a:solidFill>
                          <a:effectLst/>
                          <a:latin typeface="Menlo" panose="020B0609030804020204" pitchFamily="49" charset="0"/>
                          <a:ea typeface="Menlo" panose="020B0609030804020204" pitchFamily="49" charset="0"/>
                          <a:cs typeface="Menlo" panose="020B0609030804020204" pitchFamily="49" charset="0"/>
                        </a:rPr>
                        <a:t>Open</a:t>
                      </a:r>
                      <a:endParaRPr lang="en-GB" sz="120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a:solidFill>
                            <a:schemeClr val="bg1"/>
                          </a:solidFill>
                          <a:effectLst/>
                          <a:latin typeface="Menlo" panose="020B0609030804020204" pitchFamily="49" charset="0"/>
                          <a:ea typeface="Menlo" panose="020B0609030804020204" pitchFamily="49" charset="0"/>
                          <a:cs typeface="Menlo" panose="020B0609030804020204" pitchFamily="49" charset="0"/>
                        </a:rPr>
                        <a:t>High</a:t>
                      </a:r>
                      <a:endParaRPr lang="en-GB" sz="120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a:solidFill>
                            <a:schemeClr val="bg1"/>
                          </a:solidFill>
                          <a:effectLst/>
                          <a:latin typeface="Menlo" panose="020B0609030804020204" pitchFamily="49" charset="0"/>
                          <a:ea typeface="Menlo" panose="020B0609030804020204" pitchFamily="49" charset="0"/>
                          <a:cs typeface="Menlo" panose="020B0609030804020204" pitchFamily="49" charset="0"/>
                        </a:rPr>
                        <a:t>Low</a:t>
                      </a:r>
                      <a:endParaRPr lang="en-GB" sz="120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a:solidFill>
                            <a:schemeClr val="bg1"/>
                          </a:solidFill>
                          <a:effectLst/>
                          <a:latin typeface="Menlo" panose="020B0609030804020204" pitchFamily="49" charset="0"/>
                          <a:ea typeface="Menlo" panose="020B0609030804020204" pitchFamily="49" charset="0"/>
                          <a:cs typeface="Menlo" panose="020B0609030804020204" pitchFamily="49" charset="0"/>
                        </a:rPr>
                        <a:t>Close</a:t>
                      </a:r>
                      <a:endParaRPr lang="en-GB" sz="120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err="1">
                          <a:solidFill>
                            <a:schemeClr val="bg1"/>
                          </a:solidFill>
                          <a:effectLst/>
                          <a:latin typeface="Menlo" panose="020B0609030804020204" pitchFamily="49" charset="0"/>
                          <a:ea typeface="Menlo" panose="020B0609030804020204" pitchFamily="49" charset="0"/>
                          <a:cs typeface="Menlo" panose="020B0609030804020204" pitchFamily="49" charset="0"/>
                        </a:rPr>
                        <a:t>Adj</a:t>
                      </a:r>
                      <a:r>
                        <a:rPr lang="en-GB" sz="1200" b="1">
                          <a:solidFill>
                            <a:schemeClr val="bg1"/>
                          </a:solidFill>
                          <a:effectLst/>
                          <a:latin typeface="Menlo" panose="020B0609030804020204" pitchFamily="49" charset="0"/>
                          <a:ea typeface="Menlo" panose="020B0609030804020204" pitchFamily="49" charset="0"/>
                          <a:cs typeface="Menlo" panose="020B0609030804020204" pitchFamily="49" charset="0"/>
                        </a:rPr>
                        <a:t> Close</a:t>
                      </a:r>
                      <a:endParaRPr lang="en-GB" sz="120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b="1">
                          <a:solidFill>
                            <a:schemeClr val="bg1"/>
                          </a:solidFill>
                          <a:effectLst/>
                          <a:latin typeface="Menlo" panose="020B0609030804020204" pitchFamily="49" charset="0"/>
                          <a:ea typeface="Menlo" panose="020B0609030804020204" pitchFamily="49" charset="0"/>
                          <a:cs typeface="Menlo" panose="020B0609030804020204" pitchFamily="49" charset="0"/>
                        </a:rPr>
                        <a:t>Volume</a:t>
                      </a:r>
                      <a:endParaRPr lang="en-GB" sz="1200">
                        <a:solidFill>
                          <a:schemeClr val="bg1"/>
                        </a:solidFill>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5195809"/>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BRK-A</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11227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77099875"/>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DNUT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815</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65933836"/>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DPZ</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5088</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298278751"/>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LKNCY</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1350</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68855589"/>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MCD</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14657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800895599"/>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PZZA</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7883</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209207834"/>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QSR</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2459</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int64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3340921974"/>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SBUX</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8122</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1692521328"/>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WEN</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11192</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021894056"/>
                  </a:ext>
                </a:extLst>
              </a:tr>
              <a:tr h="411474">
                <a:tc>
                  <a:txBody>
                    <a:bodyPr/>
                    <a:lstStyle/>
                    <a:p>
                      <a:pPr algn="ctr"/>
                      <a:r>
                        <a:rPr lang="en-GB" sz="1200" b="1">
                          <a:solidFill>
                            <a:srgbClr val="000000"/>
                          </a:solidFill>
                          <a:effectLst/>
                          <a:latin typeface="Menlo" panose="020B0609030804020204" pitchFamily="49" charset="0"/>
                          <a:ea typeface="Menlo" panose="020B0609030804020204" pitchFamily="49" charset="0"/>
                          <a:cs typeface="Menlo" panose="020B0609030804020204" pitchFamily="49" charset="0"/>
                        </a:rPr>
                        <a:t>YUM</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6801</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FR" sz="1200">
                          <a:solidFill>
                            <a:srgbClr val="000000"/>
                          </a:solidFill>
                          <a:effectLst/>
                          <a:latin typeface="Menlo" panose="020B0609030804020204" pitchFamily="49" charset="0"/>
                          <a:ea typeface="Menlo" panose="020B0609030804020204" pitchFamily="49" charset="0"/>
                          <a:cs typeface="Menlo" panose="020B0609030804020204" pitchFamily="49" charset="0"/>
                        </a:rPr>
                        <a:t>7</a:t>
                      </a:r>
                      <a:endParaRPr lang="en-FR"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object</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tc>
                  <a:txBody>
                    <a:bodyPr/>
                    <a:lstStyle/>
                    <a:p>
                      <a:pPr algn="ctr"/>
                      <a:r>
                        <a:rPr lang="en-GB" sz="1200" dirty="0">
                          <a:solidFill>
                            <a:srgbClr val="000000"/>
                          </a:solidFill>
                          <a:effectLst/>
                          <a:latin typeface="Menlo" panose="020B0609030804020204" pitchFamily="49" charset="0"/>
                          <a:ea typeface="Menlo" panose="020B0609030804020204" pitchFamily="49" charset="0"/>
                          <a:cs typeface="Menlo" panose="020B0609030804020204" pitchFamily="49" charset="0"/>
                        </a:rPr>
                        <a:t>float64</a:t>
                      </a:r>
                      <a:endParaRPr lang="en-GB" sz="1200" dirty="0">
                        <a:effectLst/>
                        <a:latin typeface="Menlo" panose="020B0609030804020204" pitchFamily="49" charset="0"/>
                        <a:ea typeface="Menlo" panose="020B0609030804020204" pitchFamily="49" charset="0"/>
                        <a:cs typeface="Menlo" panose="020B0609030804020204" pitchFamily="49" charset="0"/>
                      </a:endParaRPr>
                    </a:p>
                  </a:txBody>
                  <a:tcPr marL="38100" marR="38100" marT="38100" marB="38100" anchor="ctr"/>
                </a:tc>
                <a:extLst>
                  <a:ext uri="{0D108BD9-81ED-4DB2-BD59-A6C34878D82A}">
                    <a16:rowId xmlns:a16="http://schemas.microsoft.com/office/drawing/2014/main" val="2217844528"/>
                  </a:ext>
                </a:extLst>
              </a:tr>
            </a:tbl>
          </a:graphicData>
        </a:graphic>
      </p:graphicFrame>
      <p:sp>
        <p:nvSpPr>
          <p:cNvPr id="3" name="Title 1">
            <a:extLst>
              <a:ext uri="{FF2B5EF4-FFF2-40B4-BE49-F238E27FC236}">
                <a16:creationId xmlns:a16="http://schemas.microsoft.com/office/drawing/2014/main" id="{8EEC426D-DA33-8BB9-DFC3-8026A7E43F77}"/>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a:latin typeface="Menlo" panose="020B0609030804020204" pitchFamily="49" charset="0"/>
                <a:ea typeface="Menlo" panose="020B0609030804020204" pitchFamily="49" charset="0"/>
                <a:cs typeface="Menlo" panose="020B0609030804020204" pitchFamily="49" charset="0"/>
              </a:rPr>
              <a:t>Dataset Summary</a:t>
            </a:r>
            <a:endParaRPr lang="en-FR" sz="200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88021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FD95F-8518-8A6C-0988-E13E62C85E72}"/>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C7C3EA5C-3D01-3D8C-C906-B4772DCDC885}"/>
              </a:ext>
            </a:extLst>
          </p:cNvPr>
          <p:cNvPicPr>
            <a:picLocks noChangeAspect="1"/>
          </p:cNvPicPr>
          <p:nvPr/>
        </p:nvPicPr>
        <p:blipFill>
          <a:blip r:embed="rId2"/>
          <a:stretch>
            <a:fillRect/>
          </a:stretch>
        </p:blipFill>
        <p:spPr>
          <a:xfrm>
            <a:off x="472416" y="1361832"/>
            <a:ext cx="2240965" cy="1392168"/>
          </a:xfrm>
          <a:prstGeom prst="rect">
            <a:avLst/>
          </a:prstGeom>
        </p:spPr>
      </p:pic>
      <p:pic>
        <p:nvPicPr>
          <p:cNvPr id="27" name="Picture 26">
            <a:extLst>
              <a:ext uri="{FF2B5EF4-FFF2-40B4-BE49-F238E27FC236}">
                <a16:creationId xmlns:a16="http://schemas.microsoft.com/office/drawing/2014/main" id="{4D166775-A827-2E96-3213-F82FF9D863D1}"/>
              </a:ext>
            </a:extLst>
          </p:cNvPr>
          <p:cNvPicPr>
            <a:picLocks noChangeAspect="1"/>
          </p:cNvPicPr>
          <p:nvPr/>
        </p:nvPicPr>
        <p:blipFill>
          <a:blip r:embed="rId3"/>
          <a:stretch>
            <a:fillRect/>
          </a:stretch>
        </p:blipFill>
        <p:spPr>
          <a:xfrm>
            <a:off x="2713381" y="1354830"/>
            <a:ext cx="2218994" cy="1435389"/>
          </a:xfrm>
          <a:prstGeom prst="rect">
            <a:avLst/>
          </a:prstGeom>
        </p:spPr>
      </p:pic>
      <p:pic>
        <p:nvPicPr>
          <p:cNvPr id="29" name="Picture 28">
            <a:extLst>
              <a:ext uri="{FF2B5EF4-FFF2-40B4-BE49-F238E27FC236}">
                <a16:creationId xmlns:a16="http://schemas.microsoft.com/office/drawing/2014/main" id="{688B018F-BCD7-83A2-98A6-4C034FEDBBC3}"/>
              </a:ext>
            </a:extLst>
          </p:cNvPr>
          <p:cNvPicPr>
            <a:picLocks noChangeAspect="1"/>
          </p:cNvPicPr>
          <p:nvPr/>
        </p:nvPicPr>
        <p:blipFill>
          <a:blip r:embed="rId4"/>
          <a:stretch>
            <a:fillRect/>
          </a:stretch>
        </p:blipFill>
        <p:spPr>
          <a:xfrm>
            <a:off x="4932375" y="1361832"/>
            <a:ext cx="2240964" cy="1435389"/>
          </a:xfrm>
          <a:prstGeom prst="rect">
            <a:avLst/>
          </a:prstGeom>
        </p:spPr>
      </p:pic>
      <p:pic>
        <p:nvPicPr>
          <p:cNvPr id="31" name="Picture 30">
            <a:extLst>
              <a:ext uri="{FF2B5EF4-FFF2-40B4-BE49-F238E27FC236}">
                <a16:creationId xmlns:a16="http://schemas.microsoft.com/office/drawing/2014/main" id="{49DD42BC-CC88-FA78-F0F1-E89FA6B6D017}"/>
              </a:ext>
            </a:extLst>
          </p:cNvPr>
          <p:cNvPicPr>
            <a:picLocks noChangeAspect="1"/>
          </p:cNvPicPr>
          <p:nvPr/>
        </p:nvPicPr>
        <p:blipFill>
          <a:blip r:embed="rId5"/>
          <a:stretch>
            <a:fillRect/>
          </a:stretch>
        </p:blipFill>
        <p:spPr>
          <a:xfrm>
            <a:off x="7173339" y="1375836"/>
            <a:ext cx="2240964" cy="1428387"/>
          </a:xfrm>
          <a:prstGeom prst="rect">
            <a:avLst/>
          </a:prstGeom>
        </p:spPr>
      </p:pic>
      <p:pic>
        <p:nvPicPr>
          <p:cNvPr id="33" name="Picture 32">
            <a:extLst>
              <a:ext uri="{FF2B5EF4-FFF2-40B4-BE49-F238E27FC236}">
                <a16:creationId xmlns:a16="http://schemas.microsoft.com/office/drawing/2014/main" id="{C8BD4121-27C7-E14D-3260-C68FB392E2E7}"/>
              </a:ext>
            </a:extLst>
          </p:cNvPr>
          <p:cNvPicPr>
            <a:picLocks noChangeAspect="1"/>
          </p:cNvPicPr>
          <p:nvPr/>
        </p:nvPicPr>
        <p:blipFill>
          <a:blip r:embed="rId6"/>
          <a:stretch>
            <a:fillRect/>
          </a:stretch>
        </p:blipFill>
        <p:spPr>
          <a:xfrm>
            <a:off x="9414303" y="1372334"/>
            <a:ext cx="2240964" cy="1435389"/>
          </a:xfrm>
          <a:prstGeom prst="rect">
            <a:avLst/>
          </a:prstGeom>
        </p:spPr>
      </p:pic>
      <p:pic>
        <p:nvPicPr>
          <p:cNvPr id="35" name="Picture 34" descr="A graph showing a line of a price&#10;&#10;Description automatically generated with medium confidence">
            <a:extLst>
              <a:ext uri="{FF2B5EF4-FFF2-40B4-BE49-F238E27FC236}">
                <a16:creationId xmlns:a16="http://schemas.microsoft.com/office/drawing/2014/main" id="{51F718ED-C44B-59BB-B55D-22E0F2EEBBB0}"/>
              </a:ext>
            </a:extLst>
          </p:cNvPr>
          <p:cNvPicPr>
            <a:picLocks noChangeAspect="1"/>
          </p:cNvPicPr>
          <p:nvPr/>
        </p:nvPicPr>
        <p:blipFill>
          <a:blip r:embed="rId7"/>
          <a:stretch>
            <a:fillRect/>
          </a:stretch>
        </p:blipFill>
        <p:spPr>
          <a:xfrm>
            <a:off x="472415" y="2816482"/>
            <a:ext cx="2240965" cy="1449601"/>
          </a:xfrm>
          <a:prstGeom prst="rect">
            <a:avLst/>
          </a:prstGeom>
        </p:spPr>
      </p:pic>
      <p:pic>
        <p:nvPicPr>
          <p:cNvPr id="37" name="Picture 36" descr="A graph with lines and numbers&#10;&#10;Description automatically generated">
            <a:extLst>
              <a:ext uri="{FF2B5EF4-FFF2-40B4-BE49-F238E27FC236}">
                <a16:creationId xmlns:a16="http://schemas.microsoft.com/office/drawing/2014/main" id="{72A2DB72-C4D0-4AE1-11C6-62B1A0691A09}"/>
              </a:ext>
            </a:extLst>
          </p:cNvPr>
          <p:cNvPicPr>
            <a:picLocks noChangeAspect="1"/>
          </p:cNvPicPr>
          <p:nvPr/>
        </p:nvPicPr>
        <p:blipFill>
          <a:blip r:embed="rId8"/>
          <a:stretch>
            <a:fillRect/>
          </a:stretch>
        </p:blipFill>
        <p:spPr>
          <a:xfrm>
            <a:off x="2713380" y="2823553"/>
            <a:ext cx="2263153" cy="1442530"/>
          </a:xfrm>
          <a:prstGeom prst="rect">
            <a:avLst/>
          </a:prstGeom>
        </p:spPr>
      </p:pic>
      <p:pic>
        <p:nvPicPr>
          <p:cNvPr id="41" name="Picture 40" descr="A graph showing a line of a price&#10;&#10;Description automatically generated with medium confidence">
            <a:extLst>
              <a:ext uri="{FF2B5EF4-FFF2-40B4-BE49-F238E27FC236}">
                <a16:creationId xmlns:a16="http://schemas.microsoft.com/office/drawing/2014/main" id="{89573035-5356-B4A6-0185-64AB239AF8F9}"/>
              </a:ext>
            </a:extLst>
          </p:cNvPr>
          <p:cNvPicPr>
            <a:picLocks noChangeAspect="1"/>
          </p:cNvPicPr>
          <p:nvPr/>
        </p:nvPicPr>
        <p:blipFill>
          <a:blip r:embed="rId9"/>
          <a:stretch>
            <a:fillRect/>
          </a:stretch>
        </p:blipFill>
        <p:spPr>
          <a:xfrm>
            <a:off x="4932375" y="2827539"/>
            <a:ext cx="2263153" cy="1449601"/>
          </a:xfrm>
          <a:prstGeom prst="rect">
            <a:avLst/>
          </a:prstGeom>
        </p:spPr>
      </p:pic>
      <p:pic>
        <p:nvPicPr>
          <p:cNvPr id="45" name="Picture 44" descr="A graph showing a line graph&#10;&#10;Description automatically generated with medium confidence">
            <a:extLst>
              <a:ext uri="{FF2B5EF4-FFF2-40B4-BE49-F238E27FC236}">
                <a16:creationId xmlns:a16="http://schemas.microsoft.com/office/drawing/2014/main" id="{5814F678-1B28-D8BD-E9D3-8563927EA474}"/>
              </a:ext>
            </a:extLst>
          </p:cNvPr>
          <p:cNvPicPr>
            <a:picLocks noChangeAspect="1"/>
          </p:cNvPicPr>
          <p:nvPr/>
        </p:nvPicPr>
        <p:blipFill>
          <a:blip r:embed="rId10"/>
          <a:stretch>
            <a:fillRect/>
          </a:stretch>
        </p:blipFill>
        <p:spPr>
          <a:xfrm>
            <a:off x="7195528" y="2841440"/>
            <a:ext cx="2240965" cy="1449601"/>
          </a:xfrm>
          <a:prstGeom prst="rect">
            <a:avLst/>
          </a:prstGeom>
        </p:spPr>
      </p:pic>
      <p:pic>
        <p:nvPicPr>
          <p:cNvPr id="49" name="Picture 48" descr="A graph showing a line graph&#10;&#10;Description automatically generated with medium confidence">
            <a:extLst>
              <a:ext uri="{FF2B5EF4-FFF2-40B4-BE49-F238E27FC236}">
                <a16:creationId xmlns:a16="http://schemas.microsoft.com/office/drawing/2014/main" id="{39903DEE-829B-467E-3DC3-EF9BBAADE607}"/>
              </a:ext>
            </a:extLst>
          </p:cNvPr>
          <p:cNvPicPr>
            <a:picLocks noChangeAspect="1"/>
          </p:cNvPicPr>
          <p:nvPr/>
        </p:nvPicPr>
        <p:blipFill>
          <a:blip r:embed="rId11"/>
          <a:stretch>
            <a:fillRect/>
          </a:stretch>
        </p:blipFill>
        <p:spPr>
          <a:xfrm>
            <a:off x="9421589" y="2804223"/>
            <a:ext cx="2263153" cy="1449601"/>
          </a:xfrm>
          <a:prstGeom prst="rect">
            <a:avLst/>
          </a:prstGeom>
        </p:spPr>
      </p:pic>
      <p:graphicFrame>
        <p:nvGraphicFramePr>
          <p:cNvPr id="50" name="Table 49">
            <a:extLst>
              <a:ext uri="{FF2B5EF4-FFF2-40B4-BE49-F238E27FC236}">
                <a16:creationId xmlns:a16="http://schemas.microsoft.com/office/drawing/2014/main" id="{1C72DD27-5381-17D0-7D3A-C04C461436E5}"/>
              </a:ext>
            </a:extLst>
          </p:cNvPr>
          <p:cNvGraphicFramePr>
            <a:graphicFrameLocks noGrp="1"/>
          </p:cNvGraphicFramePr>
          <p:nvPr>
            <p:extLst>
              <p:ext uri="{D42A27DB-BD31-4B8C-83A1-F6EECF244321}">
                <p14:modId xmlns:p14="http://schemas.microsoft.com/office/powerpoint/2010/main" val="3347618691"/>
              </p:ext>
            </p:extLst>
          </p:nvPr>
        </p:nvGraphicFramePr>
        <p:xfrm>
          <a:off x="472415" y="4633744"/>
          <a:ext cx="11212322" cy="1449601"/>
        </p:xfrm>
        <a:graphic>
          <a:graphicData uri="http://schemas.openxmlformats.org/drawingml/2006/table">
            <a:tbl>
              <a:tblPr bandRow="1">
                <a:tableStyleId>{5C22544A-7EE6-4342-B048-85BDC9FD1C3A}</a:tableStyleId>
              </a:tblPr>
              <a:tblGrid>
                <a:gridCol w="1017899">
                  <a:extLst>
                    <a:ext uri="{9D8B030D-6E8A-4147-A177-3AD203B41FA5}">
                      <a16:colId xmlns:a16="http://schemas.microsoft.com/office/drawing/2014/main" val="3817138638"/>
                    </a:ext>
                  </a:extLst>
                </a:gridCol>
                <a:gridCol w="1020705">
                  <a:extLst>
                    <a:ext uri="{9D8B030D-6E8A-4147-A177-3AD203B41FA5}">
                      <a16:colId xmlns:a16="http://schemas.microsoft.com/office/drawing/2014/main" val="1263586860"/>
                    </a:ext>
                  </a:extLst>
                </a:gridCol>
                <a:gridCol w="1019302">
                  <a:extLst>
                    <a:ext uri="{9D8B030D-6E8A-4147-A177-3AD203B41FA5}">
                      <a16:colId xmlns:a16="http://schemas.microsoft.com/office/drawing/2014/main" val="366207105"/>
                    </a:ext>
                  </a:extLst>
                </a:gridCol>
                <a:gridCol w="1019302">
                  <a:extLst>
                    <a:ext uri="{9D8B030D-6E8A-4147-A177-3AD203B41FA5}">
                      <a16:colId xmlns:a16="http://schemas.microsoft.com/office/drawing/2014/main" val="1953311545"/>
                    </a:ext>
                  </a:extLst>
                </a:gridCol>
                <a:gridCol w="1019302">
                  <a:extLst>
                    <a:ext uri="{9D8B030D-6E8A-4147-A177-3AD203B41FA5}">
                      <a16:colId xmlns:a16="http://schemas.microsoft.com/office/drawing/2014/main" val="1709043559"/>
                    </a:ext>
                  </a:extLst>
                </a:gridCol>
                <a:gridCol w="1019302">
                  <a:extLst>
                    <a:ext uri="{9D8B030D-6E8A-4147-A177-3AD203B41FA5}">
                      <a16:colId xmlns:a16="http://schemas.microsoft.com/office/drawing/2014/main" val="3560252303"/>
                    </a:ext>
                  </a:extLst>
                </a:gridCol>
                <a:gridCol w="1019302">
                  <a:extLst>
                    <a:ext uri="{9D8B030D-6E8A-4147-A177-3AD203B41FA5}">
                      <a16:colId xmlns:a16="http://schemas.microsoft.com/office/drawing/2014/main" val="3289605551"/>
                    </a:ext>
                  </a:extLst>
                </a:gridCol>
                <a:gridCol w="1019302">
                  <a:extLst>
                    <a:ext uri="{9D8B030D-6E8A-4147-A177-3AD203B41FA5}">
                      <a16:colId xmlns:a16="http://schemas.microsoft.com/office/drawing/2014/main" val="3007624694"/>
                    </a:ext>
                  </a:extLst>
                </a:gridCol>
                <a:gridCol w="1019302">
                  <a:extLst>
                    <a:ext uri="{9D8B030D-6E8A-4147-A177-3AD203B41FA5}">
                      <a16:colId xmlns:a16="http://schemas.microsoft.com/office/drawing/2014/main" val="1926439892"/>
                    </a:ext>
                  </a:extLst>
                </a:gridCol>
                <a:gridCol w="1019302">
                  <a:extLst>
                    <a:ext uri="{9D8B030D-6E8A-4147-A177-3AD203B41FA5}">
                      <a16:colId xmlns:a16="http://schemas.microsoft.com/office/drawing/2014/main" val="3687608442"/>
                    </a:ext>
                  </a:extLst>
                </a:gridCol>
                <a:gridCol w="1019302">
                  <a:extLst>
                    <a:ext uri="{9D8B030D-6E8A-4147-A177-3AD203B41FA5}">
                      <a16:colId xmlns:a16="http://schemas.microsoft.com/office/drawing/2014/main" val="2123595687"/>
                    </a:ext>
                  </a:extLst>
                </a:gridCol>
              </a:tblGrid>
              <a:tr h="466171">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Dataset</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BRK-A</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DNUT</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DPZ</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LKNCY</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MCD</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PZZA</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QSR</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SBUX</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WEN</a:t>
                      </a:r>
                    </a:p>
                  </a:txBody>
                  <a:tcPr marL="9525" marR="9525" marT="38100" marB="38100" anchor="ctr">
                    <a:solidFill>
                      <a:schemeClr val="accent1">
                        <a:lumMod val="75000"/>
                      </a:schemeClr>
                    </a:solidFill>
                  </a:tcPr>
                </a:tc>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YUM</a:t>
                      </a:r>
                    </a:p>
                  </a:txBody>
                  <a:tcPr marL="9525" marR="9525" marT="38100" marB="38100" anchor="ctr">
                    <a:solidFill>
                      <a:schemeClr val="accent1">
                        <a:lumMod val="75000"/>
                      </a:schemeClr>
                    </a:solidFill>
                  </a:tcPr>
                </a:tc>
                <a:extLst>
                  <a:ext uri="{0D108BD9-81ED-4DB2-BD59-A6C34878D82A}">
                    <a16:rowId xmlns:a16="http://schemas.microsoft.com/office/drawing/2014/main" val="2700401566"/>
                  </a:ext>
                </a:extLst>
              </a:tr>
              <a:tr h="466171">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Highest Close Date</a:t>
                      </a:r>
                    </a:p>
                  </a:txBody>
                  <a:tcPr marL="9525" marR="9525" marT="9525" marB="0" anchor="ctr">
                    <a:solidFill>
                      <a:schemeClr val="accent1">
                        <a:lumMod val="75000"/>
                      </a:schemeClr>
                    </a:solidFill>
                  </a:tcP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03/09/2024</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01/07/2021</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31/12/2021</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16/01/2020</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19/01/2024</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04/11/2021</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13/03/2024</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26/07/2021</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07/05/1980</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02/05/2023</a:t>
                      </a:r>
                    </a:p>
                  </a:txBody>
                  <a:tcPr marL="9525" marR="9525" marT="38100" marB="38100" anchor="ctr"/>
                </a:tc>
                <a:extLst>
                  <a:ext uri="{0D108BD9-81ED-4DB2-BD59-A6C34878D82A}">
                    <a16:rowId xmlns:a16="http://schemas.microsoft.com/office/drawing/2014/main" val="2691373415"/>
                  </a:ext>
                </a:extLst>
              </a:tr>
              <a:tr h="517259">
                <a:tc>
                  <a:txBody>
                    <a:bodyPr/>
                    <a:lstStyle/>
                    <a:p>
                      <a:pPr algn="ctr" fontAlgn="b"/>
                      <a:r>
                        <a:rPr lang="en-GB" sz="1100" b="0"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Highest Close Price</a:t>
                      </a:r>
                    </a:p>
                  </a:txBody>
                  <a:tcPr marL="9525" marR="9525" marT="9525" marB="0" anchor="ctr">
                    <a:solidFill>
                      <a:schemeClr val="accent1">
                        <a:lumMod val="75000"/>
                      </a:schemeClr>
                    </a:solidFill>
                  </a:tcP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715910.000000</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21.000000</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564.330017</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48.529999</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300.529999</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140.009995</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82.750000</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126.059998</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63.396342</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142.899994</a:t>
                      </a:r>
                    </a:p>
                  </a:txBody>
                  <a:tcPr marL="9525" marR="9525" marT="38100" marB="38100" anchor="ctr"/>
                </a:tc>
                <a:extLst>
                  <a:ext uri="{0D108BD9-81ED-4DB2-BD59-A6C34878D82A}">
                    <a16:rowId xmlns:a16="http://schemas.microsoft.com/office/drawing/2014/main" val="1867490137"/>
                  </a:ext>
                </a:extLst>
              </a:tr>
            </a:tbl>
          </a:graphicData>
        </a:graphic>
      </p:graphicFrame>
      <p:sp>
        <p:nvSpPr>
          <p:cNvPr id="3" name="Title 1">
            <a:extLst>
              <a:ext uri="{FF2B5EF4-FFF2-40B4-BE49-F238E27FC236}">
                <a16:creationId xmlns:a16="http://schemas.microsoft.com/office/drawing/2014/main" id="{FF805C7F-0F6B-013A-9AA0-B137E28EA905}"/>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latin typeface="Menlo" panose="020B0609030804020204" pitchFamily="49" charset="0"/>
                <a:ea typeface="Menlo" panose="020B0609030804020204" pitchFamily="49" charset="0"/>
                <a:cs typeface="Menlo" panose="020B0609030804020204" pitchFamily="49" charset="0"/>
              </a:rPr>
              <a:t>Close Price for 2023 and the Day with highest Close Price</a:t>
            </a:r>
            <a:endParaRPr lang="en-FR" sz="200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20730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24F04-07F5-12B0-3A86-98A7F55AA4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A470FD-4F5A-E17B-EE6D-F86B49991BBF}"/>
              </a:ext>
            </a:extLst>
          </p:cNvPr>
          <p:cNvSpPr txBox="1"/>
          <p:nvPr/>
        </p:nvSpPr>
        <p:spPr>
          <a:xfrm>
            <a:off x="483986" y="1905506"/>
            <a:ext cx="3259295" cy="2862322"/>
          </a:xfrm>
          <a:prstGeom prst="rect">
            <a:avLst/>
          </a:prstGeom>
          <a:noFill/>
        </p:spPr>
        <p:txBody>
          <a:bodyPr wrap="square">
            <a:spAutoFit/>
          </a:bodyPr>
          <a:lstStyle/>
          <a:p>
            <a:r>
              <a:rPr lang="en-GB" sz="1200" dirty="0">
                <a:latin typeface="Menlo" panose="020B0609030804020204" pitchFamily="49" charset="0"/>
                <a:ea typeface="Menlo" panose="020B0609030804020204" pitchFamily="49" charset="0"/>
                <a:cs typeface="Menlo" panose="020B0609030804020204" pitchFamily="49" charset="0"/>
              </a:rPr>
              <a:t>Selected companies: </a:t>
            </a:r>
          </a:p>
          <a:p>
            <a:endParaRPr lang="en-GB" sz="1200" dirty="0">
              <a:latin typeface="Menlo" panose="020B0609030804020204" pitchFamily="49" charset="0"/>
              <a:ea typeface="Menlo" panose="020B0609030804020204" pitchFamily="49" charset="0"/>
              <a:cs typeface="Menlo" panose="020B0609030804020204" pitchFamily="49" charset="0"/>
            </a:endParaRPr>
          </a:p>
          <a:p>
            <a:pPr marL="171450" indent="-171450">
              <a:buFontTx/>
              <a:buChar char="-"/>
            </a:pPr>
            <a:r>
              <a:rPr lang="en-GB" sz="1200" dirty="0">
                <a:latin typeface="Menlo" panose="020B0609030804020204" pitchFamily="49" charset="0"/>
                <a:ea typeface="Menlo" panose="020B0609030804020204" pitchFamily="49" charset="0"/>
                <a:cs typeface="Menlo" panose="020B0609030804020204" pitchFamily="49" charset="0"/>
              </a:rPr>
              <a:t>McDonald’s</a:t>
            </a:r>
          </a:p>
          <a:p>
            <a:pPr marL="171450" indent="-171450">
              <a:buFontTx/>
              <a:buChar char="-"/>
            </a:pPr>
            <a:r>
              <a:rPr lang="en-GB" sz="1200" dirty="0">
                <a:latin typeface="Menlo" panose="020B0609030804020204" pitchFamily="49" charset="0"/>
                <a:ea typeface="Menlo" panose="020B0609030804020204" pitchFamily="49" charset="0"/>
                <a:cs typeface="Menlo" panose="020B0609030804020204" pitchFamily="49" charset="0"/>
              </a:rPr>
              <a:t>Starbucks</a:t>
            </a:r>
          </a:p>
          <a:p>
            <a:pPr marL="171450" indent="-171450">
              <a:buFontTx/>
              <a:buChar char="-"/>
            </a:pPr>
            <a:r>
              <a:rPr lang="en-GB" sz="1200" dirty="0">
                <a:latin typeface="Menlo" panose="020B0609030804020204" pitchFamily="49" charset="0"/>
                <a:ea typeface="Menlo" panose="020B0609030804020204" pitchFamily="49" charset="0"/>
                <a:cs typeface="Menlo" panose="020B0609030804020204" pitchFamily="49" charset="0"/>
              </a:rPr>
              <a:t>Restaurant Brands International</a:t>
            </a:r>
          </a:p>
          <a:p>
            <a:pPr marL="171450" indent="-171450">
              <a:buFontTx/>
              <a:buChar char="-"/>
            </a:pPr>
            <a:endParaRPr lang="en-GB" sz="1200" dirty="0">
              <a:latin typeface="Menlo" panose="020B0609030804020204" pitchFamily="49" charset="0"/>
              <a:ea typeface="Menlo" panose="020B0609030804020204" pitchFamily="49" charset="0"/>
              <a:cs typeface="Menlo" panose="020B0609030804020204" pitchFamily="49" charset="0"/>
            </a:endParaRPr>
          </a:p>
          <a:p>
            <a:r>
              <a:rPr lang="en-GB" sz="1200" dirty="0">
                <a:latin typeface="Menlo" panose="020B0609030804020204" pitchFamily="49" charset="0"/>
                <a:ea typeface="Menlo" panose="020B0609030804020204" pitchFamily="49" charset="0"/>
                <a:cs typeface="Menlo" panose="020B0609030804020204" pitchFamily="49" charset="0"/>
              </a:rPr>
              <a:t>Why did we choose a line chart for the </a:t>
            </a:r>
            <a:r>
              <a:rPr lang="en-US" sz="1200" dirty="0">
                <a:latin typeface="Menlo" panose="020B0609030804020204" pitchFamily="49" charset="0"/>
                <a:ea typeface="Menlo" panose="020B0609030804020204" pitchFamily="49" charset="0"/>
                <a:cs typeface="Menlo" panose="020B0609030804020204" pitchFamily="49" charset="0"/>
              </a:rPr>
              <a:t>monthly </a:t>
            </a:r>
            <a:r>
              <a:rPr lang="en-GB" sz="1200" dirty="0">
                <a:latin typeface="Menlo" panose="020B0609030804020204" pitchFamily="49" charset="0"/>
                <a:ea typeface="Menlo" panose="020B0609030804020204" pitchFamily="49" charset="0"/>
                <a:cs typeface="Menlo" panose="020B0609030804020204" pitchFamily="49" charset="0"/>
              </a:rPr>
              <a:t>average close price analysis?</a:t>
            </a:r>
          </a:p>
          <a:p>
            <a:endParaRPr lang="en-GB" sz="1200" dirty="0">
              <a:latin typeface="Menlo" panose="020B0609030804020204" pitchFamily="49" charset="0"/>
              <a:ea typeface="Menlo" panose="020B0609030804020204" pitchFamily="49" charset="0"/>
              <a:cs typeface="Menlo" panose="020B0609030804020204" pitchFamily="49" charset="0"/>
            </a:endParaRPr>
          </a:p>
          <a:p>
            <a:pPr marL="171450" indent="-171450">
              <a:buFontTx/>
              <a:buChar char="-"/>
            </a:pPr>
            <a:r>
              <a:rPr lang="en-GB" sz="1200" dirty="0">
                <a:latin typeface="Menlo" panose="020B0609030804020204" pitchFamily="49" charset="0"/>
                <a:ea typeface="Menlo" panose="020B0609030804020204" pitchFamily="49" charset="0"/>
                <a:cs typeface="Menlo" panose="020B0609030804020204" pitchFamily="49" charset="0"/>
              </a:rPr>
              <a:t>Shows trends over time </a:t>
            </a:r>
          </a:p>
          <a:p>
            <a:pPr marL="171450" indent="-171450">
              <a:buFontTx/>
              <a:buChar char="-"/>
            </a:pPr>
            <a:r>
              <a:rPr lang="en-GB" sz="1200" dirty="0">
                <a:latin typeface="Menlo" panose="020B0609030804020204" pitchFamily="49" charset="0"/>
                <a:ea typeface="Menlo" panose="020B0609030804020204" pitchFamily="49" charset="0"/>
                <a:cs typeface="Menlo" panose="020B0609030804020204" pitchFamily="49" charset="0"/>
              </a:rPr>
              <a:t>Displays multiple datasets on the same plot without looking cluttered</a:t>
            </a:r>
          </a:p>
          <a:p>
            <a:pPr marL="171450" indent="-171450">
              <a:buFontTx/>
              <a:buChar char="-"/>
            </a:pPr>
            <a:endParaRPr lang="en-GB" sz="1200" dirty="0">
              <a:solidFill>
                <a:schemeClr val="accent4"/>
              </a:solidFill>
              <a:latin typeface="Menlo" panose="020B0609030804020204" pitchFamily="49" charset="0"/>
              <a:ea typeface="Menlo" panose="020B0609030804020204" pitchFamily="49" charset="0"/>
              <a:cs typeface="Menlo" panose="020B0609030804020204" pitchFamily="49" charset="0"/>
            </a:endParaRPr>
          </a:p>
        </p:txBody>
      </p:sp>
      <p:pic>
        <p:nvPicPr>
          <p:cNvPr id="7" name="Picture 6" descr="A graph of a number of people&#10;&#10;Description automatically generated with medium confidence">
            <a:extLst>
              <a:ext uri="{FF2B5EF4-FFF2-40B4-BE49-F238E27FC236}">
                <a16:creationId xmlns:a16="http://schemas.microsoft.com/office/drawing/2014/main" id="{8C3770A9-5A62-5085-FFBD-C8E7A95FD90F}"/>
              </a:ext>
            </a:extLst>
          </p:cNvPr>
          <p:cNvPicPr>
            <a:picLocks noChangeAspect="1"/>
          </p:cNvPicPr>
          <p:nvPr/>
        </p:nvPicPr>
        <p:blipFill>
          <a:blip r:embed="rId2"/>
          <a:stretch>
            <a:fillRect/>
          </a:stretch>
        </p:blipFill>
        <p:spPr>
          <a:xfrm>
            <a:off x="3890786" y="1575369"/>
            <a:ext cx="7572348" cy="4105616"/>
          </a:xfrm>
          <a:prstGeom prst="rect">
            <a:avLst/>
          </a:prstGeom>
        </p:spPr>
      </p:pic>
      <p:sp>
        <p:nvSpPr>
          <p:cNvPr id="4" name="Title 1">
            <a:extLst>
              <a:ext uri="{FF2B5EF4-FFF2-40B4-BE49-F238E27FC236}">
                <a16:creationId xmlns:a16="http://schemas.microsoft.com/office/drawing/2014/main" id="{AF16224A-097D-13A2-14B5-31A60B530B4F}"/>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enlo" panose="020B0609030804020204" pitchFamily="49" charset="0"/>
                <a:ea typeface="Menlo" panose="020B0609030804020204" pitchFamily="49" charset="0"/>
                <a:cs typeface="Menlo" panose="020B0609030804020204" pitchFamily="49" charset="0"/>
              </a:rPr>
              <a:t>Monthly </a:t>
            </a:r>
            <a:r>
              <a:rPr lang="en-GB" sz="2000" dirty="0">
                <a:latin typeface="Menlo" panose="020B0609030804020204" pitchFamily="49" charset="0"/>
                <a:ea typeface="Menlo" panose="020B0609030804020204" pitchFamily="49" charset="0"/>
                <a:cs typeface="Menlo" panose="020B0609030804020204" pitchFamily="49" charset="0"/>
              </a:rPr>
              <a:t>Average Close Price Analysis: MCD / SBUX / QSR</a:t>
            </a:r>
            <a:endParaRPr lang="en-FR" sz="200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54027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F13E5-A0DB-D031-B01D-B6C09AAC7756}"/>
            </a:ext>
          </a:extLst>
        </p:cNvPr>
        <p:cNvGrpSpPr/>
        <p:nvPr/>
      </p:nvGrpSpPr>
      <p:grpSpPr>
        <a:xfrm>
          <a:off x="0" y="0"/>
          <a:ext cx="0" cy="0"/>
          <a:chOff x="0" y="0"/>
          <a:chExt cx="0" cy="0"/>
        </a:xfrm>
      </p:grpSpPr>
      <p:pic>
        <p:nvPicPr>
          <p:cNvPr id="2" name="Picture 1" descr="A graph showing the growth of a company&#10;&#10;Description automatically generated">
            <a:extLst>
              <a:ext uri="{FF2B5EF4-FFF2-40B4-BE49-F238E27FC236}">
                <a16:creationId xmlns:a16="http://schemas.microsoft.com/office/drawing/2014/main" id="{48C11889-CA84-9A76-16C1-AB9702DF1109}"/>
              </a:ext>
            </a:extLst>
          </p:cNvPr>
          <p:cNvPicPr>
            <a:picLocks noChangeAspect="1"/>
          </p:cNvPicPr>
          <p:nvPr/>
        </p:nvPicPr>
        <p:blipFill>
          <a:blip r:embed="rId2"/>
          <a:stretch>
            <a:fillRect/>
          </a:stretch>
        </p:blipFill>
        <p:spPr>
          <a:xfrm>
            <a:off x="4496773" y="1013607"/>
            <a:ext cx="7277634" cy="4132357"/>
          </a:xfrm>
          <a:prstGeom prst="rect">
            <a:avLst/>
          </a:prstGeom>
          <a:ln>
            <a:solidFill>
              <a:schemeClr val="tx1"/>
            </a:solidFill>
          </a:ln>
        </p:spPr>
      </p:pic>
      <p:sp>
        <p:nvSpPr>
          <p:cNvPr id="4" name="TextBox 3">
            <a:extLst>
              <a:ext uri="{FF2B5EF4-FFF2-40B4-BE49-F238E27FC236}">
                <a16:creationId xmlns:a16="http://schemas.microsoft.com/office/drawing/2014/main" id="{256C5370-2CB2-8CC7-779E-C20905389D95}"/>
              </a:ext>
            </a:extLst>
          </p:cNvPr>
          <p:cNvSpPr txBox="1"/>
          <p:nvPr/>
        </p:nvSpPr>
        <p:spPr>
          <a:xfrm>
            <a:off x="417593" y="1013607"/>
            <a:ext cx="378333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dirty="0">
                <a:latin typeface="Menlo"/>
              </a:rPr>
              <a:t>Why a line Chart?</a:t>
            </a:r>
          </a:p>
          <a:p>
            <a:endParaRPr lang="en-US" sz="1200" dirty="0">
              <a:latin typeface="Menlo" panose="020B0609030804020204" pitchFamily="49" charset="0"/>
            </a:endParaRPr>
          </a:p>
          <a:p>
            <a:r>
              <a:rPr lang="en-US" sz="1200" b="1" dirty="0">
                <a:latin typeface="Menlo"/>
              </a:rPr>
              <a:t>Trend Visualization:</a:t>
            </a:r>
            <a:r>
              <a:rPr lang="en-US" sz="1200" dirty="0">
                <a:latin typeface="Menlo"/>
              </a:rPr>
              <a:t> Line charts effectively display trends over time, highlighting the progression of yearly average close prices.</a:t>
            </a:r>
          </a:p>
          <a:p>
            <a:pPr marL="171450" indent="-171450">
              <a:buFont typeface="Calibri"/>
              <a:buChar char="-"/>
            </a:pPr>
            <a:endParaRPr lang="en-US" sz="1200" dirty="0">
              <a:latin typeface="Menlo"/>
            </a:endParaRPr>
          </a:p>
          <a:p>
            <a:r>
              <a:rPr lang="en-US" sz="1200" b="1" dirty="0">
                <a:latin typeface="Menlo"/>
              </a:rPr>
              <a:t>Logarithmic Scale:</a:t>
            </a:r>
            <a:r>
              <a:rPr lang="en-US" sz="1200" dirty="0">
                <a:latin typeface="Menlo"/>
              </a:rPr>
              <a:t> A log scale ensures comparability between large and small values enabling fair comparisons.</a:t>
            </a:r>
          </a:p>
          <a:p>
            <a:pPr marL="171450" indent="-171450">
              <a:buFont typeface="Calibri"/>
              <a:buChar char="-"/>
            </a:pPr>
            <a:endParaRPr lang="en-US" sz="1200" dirty="0">
              <a:latin typeface="Menlo"/>
            </a:endParaRPr>
          </a:p>
          <a:p>
            <a:r>
              <a:rPr lang="en-US" sz="1200" b="1" dirty="0">
                <a:latin typeface="Menlo"/>
              </a:rPr>
              <a:t>Comparison Clarity:</a:t>
            </a:r>
            <a:r>
              <a:rPr lang="en-US" sz="1200" dirty="0">
                <a:latin typeface="Menlo"/>
              </a:rPr>
              <a:t> Distinct lines and markers make it easy to compare yearly trends without clutter.</a:t>
            </a:r>
          </a:p>
          <a:p>
            <a:endParaRPr lang="en-US" sz="1200" dirty="0">
              <a:latin typeface="Menlo"/>
            </a:endParaRPr>
          </a:p>
          <a:p>
            <a:pPr marL="285750" indent="-285750" algn="l">
              <a:buFont typeface="Calibri"/>
              <a:buChar char="-"/>
            </a:pPr>
            <a:endParaRPr lang="en-US" sz="1200" dirty="0">
              <a:latin typeface="Menlo" panose="020B0609030804020204" pitchFamily="49" charset="0"/>
            </a:endParaRPr>
          </a:p>
        </p:txBody>
      </p:sp>
      <p:sp>
        <p:nvSpPr>
          <p:cNvPr id="5" name="TextBox 4">
            <a:extLst>
              <a:ext uri="{FF2B5EF4-FFF2-40B4-BE49-F238E27FC236}">
                <a16:creationId xmlns:a16="http://schemas.microsoft.com/office/drawing/2014/main" id="{495A9CDA-216B-AA58-4097-EC74E56D455E}"/>
              </a:ext>
            </a:extLst>
          </p:cNvPr>
          <p:cNvSpPr txBox="1"/>
          <p:nvPr/>
        </p:nvSpPr>
        <p:spPr>
          <a:xfrm>
            <a:off x="417593" y="4707134"/>
            <a:ext cx="1140372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dirty="0">
                <a:latin typeface="Menlo"/>
              </a:rPr>
              <a:t>Key Analysis</a:t>
            </a:r>
          </a:p>
          <a:p>
            <a:endParaRPr lang="en-US" sz="1200" dirty="0">
              <a:latin typeface="Menlo" panose="020B0609030804020204" pitchFamily="49" charset="0"/>
            </a:endParaRPr>
          </a:p>
          <a:p>
            <a:r>
              <a:rPr lang="en-US" sz="1200" b="1" dirty="0">
                <a:latin typeface="Menlo"/>
              </a:rPr>
              <a:t>Trend Insights:</a:t>
            </a:r>
            <a:r>
              <a:rPr lang="en-US" sz="1200" dirty="0">
                <a:latin typeface="Menlo"/>
              </a:rPr>
              <a:t> </a:t>
            </a:r>
          </a:p>
          <a:p>
            <a:pPr marL="171450" indent="-171450">
              <a:buFont typeface="Arial" panose="020B0604020202020204" pitchFamily="34" charset="0"/>
              <a:buChar char="•"/>
            </a:pPr>
            <a:r>
              <a:rPr lang="en-US" sz="1200" dirty="0">
                <a:latin typeface="Menlo"/>
              </a:rPr>
              <a:t>All companies have rising price patterns over time, except LKNCY/ BRK-A, though already having high prices, displays a similar growth rate / some companies (LKNCY, PZZA, MCD) seem to face decreasing stock prices in recent/upcoming years</a:t>
            </a:r>
          </a:p>
          <a:p>
            <a:r>
              <a:rPr lang="en-US" sz="1200" b="1" dirty="0">
                <a:latin typeface="Menlo"/>
              </a:rPr>
              <a:t>Comparative Performance:</a:t>
            </a:r>
            <a:r>
              <a:rPr lang="en-US" sz="1200" dirty="0">
                <a:latin typeface="Menlo"/>
              </a:rPr>
              <a:t> </a:t>
            </a:r>
          </a:p>
          <a:p>
            <a:pPr marL="171450" indent="-171450">
              <a:buFont typeface="Arial" panose="020B0604020202020204" pitchFamily="34" charset="0"/>
              <a:buChar char="•"/>
            </a:pPr>
            <a:r>
              <a:rPr lang="en-US" sz="1200" dirty="0">
                <a:latin typeface="Menlo"/>
              </a:rPr>
              <a:t>Companies like WEN and DNUT show slower or inconsistent trends, reflecting less stable growth.</a:t>
            </a:r>
          </a:p>
          <a:p>
            <a:r>
              <a:rPr lang="en-US" sz="1200" b="1" dirty="0">
                <a:latin typeface="Menlo"/>
              </a:rPr>
              <a:t>Economic Impact:</a:t>
            </a:r>
            <a:r>
              <a:rPr lang="en-US" sz="1200" dirty="0">
                <a:latin typeface="Menlo"/>
              </a:rPr>
              <a:t> </a:t>
            </a:r>
          </a:p>
          <a:p>
            <a:pPr marL="171450" indent="-171450">
              <a:buFont typeface="Arial" panose="020B0604020202020204" pitchFamily="34" charset="0"/>
              <a:buChar char="•"/>
            </a:pPr>
            <a:r>
              <a:rPr lang="en-US" sz="1200" dirty="0">
                <a:latin typeface="Menlo"/>
              </a:rPr>
              <a:t>The dip around 2008-2009 highlights the global financial crisis, affecting almost all companies before recovery. COVID led to a dip of some companies’ closing prices as well</a:t>
            </a:r>
          </a:p>
        </p:txBody>
      </p:sp>
      <p:sp>
        <p:nvSpPr>
          <p:cNvPr id="3" name="Title 1">
            <a:extLst>
              <a:ext uri="{FF2B5EF4-FFF2-40B4-BE49-F238E27FC236}">
                <a16:creationId xmlns:a16="http://schemas.microsoft.com/office/drawing/2014/main" id="{4398831F-E0BC-1E34-9F5F-ED34125541F1}"/>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err="1">
                <a:latin typeface="Menlo"/>
              </a:rPr>
              <a:t>Analyzing</a:t>
            </a:r>
            <a:r>
              <a:rPr lang="de-DE" sz="2000" dirty="0">
                <a:latin typeface="Menlo"/>
              </a:rPr>
              <a:t> </a:t>
            </a:r>
            <a:r>
              <a:rPr lang="de-DE" sz="2000" dirty="0" err="1">
                <a:latin typeface="Menlo"/>
              </a:rPr>
              <a:t>Yearly</a:t>
            </a:r>
            <a:r>
              <a:rPr lang="de-DE" sz="2000" dirty="0">
                <a:latin typeface="Menlo"/>
              </a:rPr>
              <a:t> Trends in Average Closing Prices</a:t>
            </a:r>
            <a:endParaRPr lang="en-FR" sz="2000">
              <a:latin typeface="Menlo"/>
            </a:endParaRPr>
          </a:p>
        </p:txBody>
      </p:sp>
    </p:spTree>
    <p:extLst>
      <p:ext uri="{BB962C8B-B14F-4D97-AF65-F5344CB8AC3E}">
        <p14:creationId xmlns:p14="http://schemas.microsoft.com/office/powerpoint/2010/main" val="301443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C7A20-D756-C84A-A455-0D5BC71B823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639E15D-C6DE-590F-23EE-CF88CFAF9044}"/>
              </a:ext>
            </a:extLst>
          </p:cNvPr>
          <p:cNvSpPr txBox="1"/>
          <p:nvPr/>
        </p:nvSpPr>
        <p:spPr>
          <a:xfrm>
            <a:off x="654783" y="1545972"/>
            <a:ext cx="3727646" cy="3308598"/>
          </a:xfrm>
          <a:prstGeom prst="rect">
            <a:avLst/>
          </a:prstGeom>
          <a:noFill/>
        </p:spPr>
        <p:txBody>
          <a:bodyPr wrap="square" lIns="91440" tIns="45720" rIns="91440" bIns="45720" anchor="t">
            <a:spAutoFit/>
          </a:bodyPr>
          <a:lstStyle/>
          <a:p>
            <a:r>
              <a:rPr lang="en-GB" sz="1100" b="1">
                <a:latin typeface="Menlo"/>
                <a:ea typeface="Menlo" panose="020B0609030804020204" pitchFamily="49" charset="0"/>
                <a:cs typeface="Menlo" panose="020B0609030804020204" pitchFamily="49" charset="0"/>
              </a:rPr>
              <a:t>Key advantages of using a heatmap for stock market price ranges</a:t>
            </a:r>
          </a:p>
          <a:p>
            <a:br>
              <a:rPr lang="en-GB" sz="1100" dirty="0">
                <a:latin typeface="Menlo" panose="020B0609030804020204" pitchFamily="49" charset="0"/>
                <a:ea typeface="Menlo" panose="020B0609030804020204" pitchFamily="49" charset="0"/>
                <a:cs typeface="Menlo" panose="020B0609030804020204" pitchFamily="49" charset="0"/>
              </a:rPr>
            </a:br>
            <a:r>
              <a:rPr lang="en-GB" sz="1100">
                <a:latin typeface="Menlo"/>
                <a:ea typeface="Menlo" panose="020B0609030804020204" pitchFamily="49" charset="0"/>
                <a:cs typeface="Menlo" panose="020B0609030804020204" pitchFamily="49" charset="0"/>
              </a:rPr>
              <a:t>1. </a:t>
            </a:r>
            <a:r>
              <a:rPr lang="en-GB" sz="1100" b="1">
                <a:latin typeface="Menlo"/>
                <a:ea typeface="Menlo" panose="020B0609030804020204" pitchFamily="49" charset="0"/>
                <a:cs typeface="Menlo" panose="020B0609030804020204" pitchFamily="49" charset="0"/>
              </a:rPr>
              <a:t>Time-Based Comparison:</a:t>
            </a:r>
          </a:p>
          <a:p>
            <a:r>
              <a:rPr lang="en-GB" sz="1100">
                <a:latin typeface="Menlo"/>
                <a:ea typeface="Menlo" panose="020B0609030804020204" pitchFamily="49" charset="0"/>
                <a:cs typeface="Menlo" panose="020B0609030804020204" pitchFamily="49" charset="0"/>
              </a:rPr>
              <a:t>It provides a simple format to read and understand even though there is a high magnitude of data.</a:t>
            </a:r>
          </a:p>
          <a:p>
            <a:br>
              <a:rPr lang="en-GB" sz="1100" dirty="0">
                <a:latin typeface="Menlo" panose="020B0609030804020204" pitchFamily="49" charset="0"/>
                <a:ea typeface="Menlo" panose="020B0609030804020204" pitchFamily="49" charset="0"/>
                <a:cs typeface="Menlo" panose="020B0609030804020204" pitchFamily="49" charset="0"/>
              </a:rPr>
            </a:br>
            <a:r>
              <a:rPr lang="en-GB" sz="1100">
                <a:latin typeface="Menlo"/>
                <a:ea typeface="Menlo" panose="020B0609030804020204" pitchFamily="49" charset="0"/>
                <a:cs typeface="Menlo" panose="020B0609030804020204" pitchFamily="49" charset="0"/>
              </a:rPr>
              <a:t>2. </a:t>
            </a:r>
            <a:r>
              <a:rPr lang="en-GB" sz="1100" b="1" err="1">
                <a:latin typeface="Menlo"/>
                <a:ea typeface="Menlo" panose="020B0609030804020204" pitchFamily="49" charset="0"/>
                <a:cs typeface="Menlo" panose="020B0609030804020204" pitchFamily="49" charset="0"/>
              </a:rPr>
              <a:t>Color</a:t>
            </a:r>
            <a:r>
              <a:rPr lang="en-GB" sz="1100" b="1">
                <a:latin typeface="Menlo"/>
                <a:ea typeface="Menlo" panose="020B0609030804020204" pitchFamily="49" charset="0"/>
                <a:cs typeface="Menlo" panose="020B0609030804020204" pitchFamily="49" charset="0"/>
              </a:rPr>
              <a:t> Gradients</a:t>
            </a:r>
            <a:br>
              <a:rPr lang="en-GB" sz="1100" dirty="0">
                <a:latin typeface="Menlo" panose="020B0609030804020204" pitchFamily="49" charset="0"/>
                <a:ea typeface="Menlo" panose="020B0609030804020204" pitchFamily="49" charset="0"/>
                <a:cs typeface="Menlo" panose="020B0609030804020204" pitchFamily="49" charset="0"/>
              </a:rPr>
            </a:br>
            <a:r>
              <a:rPr lang="en-GB" sz="1100">
                <a:latin typeface="Menlo"/>
                <a:ea typeface="Menlo" panose="020B0609030804020204" pitchFamily="49" charset="0"/>
                <a:cs typeface="Menlo" panose="020B0609030804020204" pitchFamily="49" charset="0"/>
              </a:rPr>
              <a:t>Makes the complex data more intuitive by assigning </a:t>
            </a:r>
            <a:r>
              <a:rPr lang="en-GB" sz="1100" err="1">
                <a:latin typeface="Menlo"/>
                <a:ea typeface="Menlo" panose="020B0609030804020204" pitchFamily="49" charset="0"/>
                <a:cs typeface="Menlo" panose="020B0609030804020204" pitchFamily="49" charset="0"/>
              </a:rPr>
              <a:t>colors</a:t>
            </a:r>
            <a:r>
              <a:rPr lang="en-GB" sz="1100">
                <a:latin typeface="Menlo"/>
                <a:ea typeface="Menlo" panose="020B0609030804020204" pitchFamily="49" charset="0"/>
                <a:cs typeface="Menlo" panose="020B0609030804020204" pitchFamily="49" charset="0"/>
              </a:rPr>
              <a:t>.</a:t>
            </a:r>
          </a:p>
          <a:p>
            <a:br>
              <a:rPr lang="en-GB" sz="1100" dirty="0">
                <a:latin typeface="Menlo" panose="020B0609030804020204" pitchFamily="49" charset="0"/>
                <a:ea typeface="Menlo" panose="020B0609030804020204" pitchFamily="49" charset="0"/>
                <a:cs typeface="Menlo" panose="020B0609030804020204" pitchFamily="49" charset="0"/>
              </a:rPr>
            </a:br>
            <a:r>
              <a:rPr lang="en-GB" sz="1100">
                <a:latin typeface="Menlo"/>
                <a:ea typeface="Menlo" panose="020B0609030804020204" pitchFamily="49" charset="0"/>
                <a:cs typeface="Menlo" panose="020B0609030804020204" pitchFamily="49" charset="0"/>
              </a:rPr>
              <a:t>3. </a:t>
            </a:r>
            <a:r>
              <a:rPr lang="en-GB" sz="1100" b="1">
                <a:latin typeface="Menlo"/>
                <a:ea typeface="Menlo" panose="020B0609030804020204" pitchFamily="49" charset="0"/>
                <a:cs typeface="Menlo" panose="020B0609030804020204" pitchFamily="49" charset="0"/>
              </a:rPr>
              <a:t>Outlier Detection</a:t>
            </a:r>
          </a:p>
          <a:p>
            <a:r>
              <a:rPr lang="en-GB" sz="1100">
                <a:latin typeface="Menlo"/>
                <a:ea typeface="Menlo" panose="020B0609030804020204" pitchFamily="49" charset="0"/>
                <a:cs typeface="Menlo" panose="020B0609030804020204" pitchFamily="49" charset="0"/>
              </a:rPr>
              <a:t>You can easily identify unusual events like crashes or rallies and allows you to </a:t>
            </a:r>
            <a:r>
              <a:rPr lang="en-GB" sz="1100" err="1">
                <a:latin typeface="Menlo"/>
                <a:ea typeface="Menlo" panose="020B0609030804020204" pitchFamily="49" charset="0"/>
                <a:cs typeface="Menlo" panose="020B0609030804020204" pitchFamily="49" charset="0"/>
              </a:rPr>
              <a:t>analyze</a:t>
            </a:r>
            <a:r>
              <a:rPr lang="en-GB" sz="1100">
                <a:latin typeface="Menlo"/>
                <a:ea typeface="Menlo" panose="020B0609030804020204" pitchFamily="49" charset="0"/>
                <a:cs typeface="Menlo" panose="020B0609030804020204" pitchFamily="49" charset="0"/>
              </a:rPr>
              <a:t> potential causes such as earnings reports, economic announcements, or geopolitical events that match this unusual number on your heatmap.</a:t>
            </a:r>
          </a:p>
        </p:txBody>
      </p:sp>
      <p:pic>
        <p:nvPicPr>
          <p:cNvPr id="29" name="Picture 28" descr="A blue and white chart with numbers&#10;&#10;Description automatically generated">
            <a:extLst>
              <a:ext uri="{FF2B5EF4-FFF2-40B4-BE49-F238E27FC236}">
                <a16:creationId xmlns:a16="http://schemas.microsoft.com/office/drawing/2014/main" id="{612726EA-353C-6CB6-C20C-A8079537B620}"/>
              </a:ext>
            </a:extLst>
          </p:cNvPr>
          <p:cNvPicPr>
            <a:picLocks noChangeAspect="1"/>
          </p:cNvPicPr>
          <p:nvPr/>
        </p:nvPicPr>
        <p:blipFill>
          <a:blip r:embed="rId2"/>
          <a:stretch>
            <a:fillRect/>
          </a:stretch>
        </p:blipFill>
        <p:spPr>
          <a:xfrm>
            <a:off x="4896924" y="1415753"/>
            <a:ext cx="5356302" cy="3850689"/>
          </a:xfrm>
          <a:prstGeom prst="rect">
            <a:avLst/>
          </a:prstGeom>
        </p:spPr>
      </p:pic>
      <p:pic>
        <p:nvPicPr>
          <p:cNvPr id="31" name="Picture 30" descr="A blue and white chart with numbers&#10;&#10;Description automatically generated">
            <a:extLst>
              <a:ext uri="{FF2B5EF4-FFF2-40B4-BE49-F238E27FC236}">
                <a16:creationId xmlns:a16="http://schemas.microsoft.com/office/drawing/2014/main" id="{D8D81811-A8FE-64E1-52F9-5DF0E886B617}"/>
              </a:ext>
            </a:extLst>
          </p:cNvPr>
          <p:cNvPicPr>
            <a:picLocks noChangeAspect="1"/>
          </p:cNvPicPr>
          <p:nvPr/>
        </p:nvPicPr>
        <p:blipFill>
          <a:blip r:embed="rId3"/>
          <a:stretch>
            <a:fillRect/>
          </a:stretch>
        </p:blipFill>
        <p:spPr>
          <a:xfrm>
            <a:off x="4992591" y="1545972"/>
            <a:ext cx="5356302" cy="3807206"/>
          </a:xfrm>
          <a:prstGeom prst="rect">
            <a:avLst/>
          </a:prstGeom>
        </p:spPr>
      </p:pic>
      <p:pic>
        <p:nvPicPr>
          <p:cNvPr id="33" name="Picture 32" descr="A blue and white chart with numbers&#10;&#10;Description automatically generated">
            <a:extLst>
              <a:ext uri="{FF2B5EF4-FFF2-40B4-BE49-F238E27FC236}">
                <a16:creationId xmlns:a16="http://schemas.microsoft.com/office/drawing/2014/main" id="{39A95369-22B8-E7AC-8CEB-C95E8F78000E}"/>
              </a:ext>
            </a:extLst>
          </p:cNvPr>
          <p:cNvPicPr>
            <a:picLocks noChangeAspect="1"/>
          </p:cNvPicPr>
          <p:nvPr/>
        </p:nvPicPr>
        <p:blipFill>
          <a:blip r:embed="rId4"/>
          <a:stretch>
            <a:fillRect/>
          </a:stretch>
        </p:blipFill>
        <p:spPr>
          <a:xfrm>
            <a:off x="5196924" y="1715753"/>
            <a:ext cx="5356302" cy="3850689"/>
          </a:xfrm>
          <a:prstGeom prst="rect">
            <a:avLst/>
          </a:prstGeom>
        </p:spPr>
      </p:pic>
      <p:pic>
        <p:nvPicPr>
          <p:cNvPr id="35" name="Picture 34" descr="A graph of a number of blue squares&#10;&#10;Description automatically generated with medium confidence">
            <a:extLst>
              <a:ext uri="{FF2B5EF4-FFF2-40B4-BE49-F238E27FC236}">
                <a16:creationId xmlns:a16="http://schemas.microsoft.com/office/drawing/2014/main" id="{7904629B-7D1E-9855-D1B8-8218017771BD}"/>
              </a:ext>
            </a:extLst>
          </p:cNvPr>
          <p:cNvPicPr>
            <a:picLocks noChangeAspect="1"/>
          </p:cNvPicPr>
          <p:nvPr/>
        </p:nvPicPr>
        <p:blipFill>
          <a:blip r:embed="rId5"/>
          <a:stretch>
            <a:fillRect/>
          </a:stretch>
        </p:blipFill>
        <p:spPr>
          <a:xfrm>
            <a:off x="5304665" y="1850330"/>
            <a:ext cx="5356302" cy="3816784"/>
          </a:xfrm>
          <a:prstGeom prst="rect">
            <a:avLst/>
          </a:prstGeom>
        </p:spPr>
      </p:pic>
      <p:pic>
        <p:nvPicPr>
          <p:cNvPr id="37" name="Picture 36">
            <a:extLst>
              <a:ext uri="{FF2B5EF4-FFF2-40B4-BE49-F238E27FC236}">
                <a16:creationId xmlns:a16="http://schemas.microsoft.com/office/drawing/2014/main" id="{D99EC236-673D-280A-63EA-83208EBE82FD}"/>
              </a:ext>
            </a:extLst>
          </p:cNvPr>
          <p:cNvPicPr>
            <a:picLocks noChangeAspect="1"/>
          </p:cNvPicPr>
          <p:nvPr/>
        </p:nvPicPr>
        <p:blipFill>
          <a:blip r:embed="rId6"/>
          <a:stretch>
            <a:fillRect/>
          </a:stretch>
        </p:blipFill>
        <p:spPr>
          <a:xfrm>
            <a:off x="5496924" y="2015753"/>
            <a:ext cx="5356302" cy="3850689"/>
          </a:xfrm>
          <a:prstGeom prst="rect">
            <a:avLst/>
          </a:prstGeom>
        </p:spPr>
      </p:pic>
      <p:pic>
        <p:nvPicPr>
          <p:cNvPr id="39" name="Picture 38" descr="A blue and white chart with numbers&#10;&#10;Description automatically generated">
            <a:extLst>
              <a:ext uri="{FF2B5EF4-FFF2-40B4-BE49-F238E27FC236}">
                <a16:creationId xmlns:a16="http://schemas.microsoft.com/office/drawing/2014/main" id="{B7876D25-F0EA-3DAF-16B3-936EAFFB0066}"/>
              </a:ext>
            </a:extLst>
          </p:cNvPr>
          <p:cNvPicPr>
            <a:picLocks noChangeAspect="1"/>
          </p:cNvPicPr>
          <p:nvPr/>
        </p:nvPicPr>
        <p:blipFill>
          <a:blip r:embed="rId7"/>
          <a:stretch>
            <a:fillRect/>
          </a:stretch>
        </p:blipFill>
        <p:spPr>
          <a:xfrm>
            <a:off x="5610702" y="2152515"/>
            <a:ext cx="5356302" cy="3821591"/>
          </a:xfrm>
          <a:prstGeom prst="rect">
            <a:avLst/>
          </a:prstGeom>
        </p:spPr>
      </p:pic>
      <p:pic>
        <p:nvPicPr>
          <p:cNvPr id="41" name="Picture 40" descr="A graph of a number of different colored squares&#10;&#10;Description automatically generated with medium confidence">
            <a:extLst>
              <a:ext uri="{FF2B5EF4-FFF2-40B4-BE49-F238E27FC236}">
                <a16:creationId xmlns:a16="http://schemas.microsoft.com/office/drawing/2014/main" id="{02A1A27D-5CE7-4828-C66F-2C5C0C057F41}"/>
              </a:ext>
            </a:extLst>
          </p:cNvPr>
          <p:cNvPicPr>
            <a:picLocks noChangeAspect="1"/>
          </p:cNvPicPr>
          <p:nvPr/>
        </p:nvPicPr>
        <p:blipFill>
          <a:blip r:embed="rId8"/>
          <a:stretch>
            <a:fillRect/>
          </a:stretch>
        </p:blipFill>
        <p:spPr>
          <a:xfrm>
            <a:off x="5754665" y="2300330"/>
            <a:ext cx="5356302" cy="3816784"/>
          </a:xfrm>
          <a:prstGeom prst="rect">
            <a:avLst/>
          </a:prstGeom>
        </p:spPr>
      </p:pic>
      <p:pic>
        <p:nvPicPr>
          <p:cNvPr id="43" name="Picture 42" descr="A blue and red chart with numbers&#10;&#10;Description automatically generated">
            <a:extLst>
              <a:ext uri="{FF2B5EF4-FFF2-40B4-BE49-F238E27FC236}">
                <a16:creationId xmlns:a16="http://schemas.microsoft.com/office/drawing/2014/main" id="{62D2B7A5-8241-2FAF-0F3C-1685817A281A}"/>
              </a:ext>
            </a:extLst>
          </p:cNvPr>
          <p:cNvPicPr>
            <a:picLocks noChangeAspect="1"/>
          </p:cNvPicPr>
          <p:nvPr/>
        </p:nvPicPr>
        <p:blipFill>
          <a:blip r:embed="rId9"/>
          <a:stretch>
            <a:fillRect/>
          </a:stretch>
        </p:blipFill>
        <p:spPr>
          <a:xfrm>
            <a:off x="5910702" y="2452515"/>
            <a:ext cx="5356302" cy="3821591"/>
          </a:xfrm>
          <a:prstGeom prst="rect">
            <a:avLst/>
          </a:prstGeom>
        </p:spPr>
      </p:pic>
      <p:pic>
        <p:nvPicPr>
          <p:cNvPr id="45" name="Picture 44" descr="A blue and red graph&#10;&#10;Description automatically generated">
            <a:extLst>
              <a:ext uri="{FF2B5EF4-FFF2-40B4-BE49-F238E27FC236}">
                <a16:creationId xmlns:a16="http://schemas.microsoft.com/office/drawing/2014/main" id="{9F031FE2-BF3C-87E7-B4FC-5DDB1FF851BC}"/>
              </a:ext>
            </a:extLst>
          </p:cNvPr>
          <p:cNvPicPr>
            <a:picLocks noChangeAspect="1"/>
          </p:cNvPicPr>
          <p:nvPr/>
        </p:nvPicPr>
        <p:blipFill>
          <a:blip r:embed="rId10"/>
          <a:stretch>
            <a:fillRect/>
          </a:stretch>
        </p:blipFill>
        <p:spPr>
          <a:xfrm>
            <a:off x="6054665" y="2600330"/>
            <a:ext cx="5356302" cy="3816784"/>
          </a:xfrm>
          <a:prstGeom prst="rect">
            <a:avLst/>
          </a:prstGeom>
        </p:spPr>
      </p:pic>
      <p:pic>
        <p:nvPicPr>
          <p:cNvPr id="47" name="Picture 46">
            <a:extLst>
              <a:ext uri="{FF2B5EF4-FFF2-40B4-BE49-F238E27FC236}">
                <a16:creationId xmlns:a16="http://schemas.microsoft.com/office/drawing/2014/main" id="{110039F0-C163-4899-F75F-987BE1D33A8A}"/>
              </a:ext>
            </a:extLst>
          </p:cNvPr>
          <p:cNvPicPr>
            <a:picLocks noChangeAspect="1"/>
          </p:cNvPicPr>
          <p:nvPr/>
        </p:nvPicPr>
        <p:blipFill>
          <a:blip r:embed="rId11"/>
          <a:stretch>
            <a:fillRect/>
          </a:stretch>
        </p:blipFill>
        <p:spPr>
          <a:xfrm>
            <a:off x="6096000" y="2711887"/>
            <a:ext cx="5356302" cy="3732279"/>
          </a:xfrm>
          <a:prstGeom prst="rect">
            <a:avLst/>
          </a:prstGeom>
        </p:spPr>
      </p:pic>
      <p:sp>
        <p:nvSpPr>
          <p:cNvPr id="2" name="Title 1">
            <a:extLst>
              <a:ext uri="{FF2B5EF4-FFF2-40B4-BE49-F238E27FC236}">
                <a16:creationId xmlns:a16="http://schemas.microsoft.com/office/drawing/2014/main" id="{1572538F-48C5-F95E-98BA-DA71562A5022}"/>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a:latin typeface="Menlo" panose="020B0609030804020204" pitchFamily="49" charset="0"/>
                <a:ea typeface="Menlo" panose="020B0609030804020204" pitchFamily="49" charset="0"/>
                <a:cs typeface="Menlo" panose="020B0609030804020204" pitchFamily="49" charset="0"/>
              </a:rPr>
              <a:t>Monthly Price Range </a:t>
            </a:r>
            <a:r>
              <a:rPr lang="de-DE" sz="2000" err="1">
                <a:latin typeface="Menlo" panose="020B0609030804020204" pitchFamily="49" charset="0"/>
                <a:ea typeface="Menlo" panose="020B0609030804020204" pitchFamily="49" charset="0"/>
                <a:cs typeface="Menlo" panose="020B0609030804020204" pitchFamily="49" charset="0"/>
              </a:rPr>
              <a:t>Visualization</a:t>
            </a:r>
            <a:endParaRPr lang="en-FR" sz="200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86748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ppt_x"/>
                                          </p:val>
                                        </p:tav>
                                        <p:tav tm="100000">
                                          <p:val>
                                            <p:strVal val="#ppt_x"/>
                                          </p:val>
                                        </p:tav>
                                      </p:tavLst>
                                    </p:anim>
                                    <p:anim calcmode="lin" valueType="num">
                                      <p:cBhvr additive="base">
                                        <p:cTn id="1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59B7B-0408-543C-A1EA-2F4099746F9E}"/>
            </a:ext>
          </a:extLst>
        </p:cNvPr>
        <p:cNvGrpSpPr/>
        <p:nvPr/>
      </p:nvGrpSpPr>
      <p:grpSpPr>
        <a:xfrm>
          <a:off x="0" y="0"/>
          <a:ext cx="0" cy="0"/>
          <a:chOff x="0" y="0"/>
          <a:chExt cx="0" cy="0"/>
        </a:xfrm>
      </p:grpSpPr>
      <p:pic>
        <p:nvPicPr>
          <p:cNvPr id="2" name="Picture 1" descr="A graph of blue dots&#10;&#10;Description automatically generated">
            <a:extLst>
              <a:ext uri="{FF2B5EF4-FFF2-40B4-BE49-F238E27FC236}">
                <a16:creationId xmlns:a16="http://schemas.microsoft.com/office/drawing/2014/main" id="{3390990E-36FF-A0F5-2200-502F89556C1A}"/>
              </a:ext>
            </a:extLst>
          </p:cNvPr>
          <p:cNvPicPr>
            <a:picLocks noChangeAspect="1"/>
          </p:cNvPicPr>
          <p:nvPr/>
        </p:nvPicPr>
        <p:blipFill>
          <a:blip r:embed="rId2"/>
          <a:stretch>
            <a:fillRect/>
          </a:stretch>
        </p:blipFill>
        <p:spPr>
          <a:xfrm>
            <a:off x="5068861" y="1219787"/>
            <a:ext cx="6875369" cy="4561440"/>
          </a:xfrm>
          <a:prstGeom prst="rect">
            <a:avLst/>
          </a:prstGeom>
          <a:ln>
            <a:solidFill>
              <a:schemeClr val="tx1"/>
            </a:solidFill>
          </a:ln>
        </p:spPr>
      </p:pic>
      <p:sp>
        <p:nvSpPr>
          <p:cNvPr id="3" name="TextBox 2">
            <a:extLst>
              <a:ext uri="{FF2B5EF4-FFF2-40B4-BE49-F238E27FC236}">
                <a16:creationId xmlns:a16="http://schemas.microsoft.com/office/drawing/2014/main" id="{30BB08E5-2A9E-8C39-40ED-64E3C96F1934}"/>
              </a:ext>
            </a:extLst>
          </p:cNvPr>
          <p:cNvSpPr txBox="1"/>
          <p:nvPr/>
        </p:nvSpPr>
        <p:spPr>
          <a:xfrm>
            <a:off x="433552" y="1523083"/>
            <a:ext cx="4453758" cy="4739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dirty="0">
                <a:latin typeface="Menlo"/>
              </a:rPr>
              <a:t>Why a Scatter Plot</a:t>
            </a:r>
          </a:p>
          <a:p>
            <a:endParaRPr lang="en-US" sz="1200" dirty="0">
              <a:latin typeface="Menlo"/>
            </a:endParaRPr>
          </a:p>
          <a:p>
            <a:r>
              <a:rPr lang="en-US" sz="1200" dirty="0">
                <a:latin typeface="Menlo"/>
              </a:rPr>
              <a:t>Displays the distribution of trading volume and its corresponding close prices for QSR.</a:t>
            </a:r>
          </a:p>
          <a:p>
            <a:endParaRPr lang="en-US" sz="1200" dirty="0">
              <a:latin typeface="Menlo"/>
            </a:endParaRPr>
          </a:p>
          <a:p>
            <a:r>
              <a:rPr lang="en-US" sz="1200" b="1" u="sng" dirty="0">
                <a:latin typeface="Menlo"/>
              </a:rPr>
              <a:t>Observations</a:t>
            </a:r>
          </a:p>
          <a:p>
            <a:endParaRPr lang="en-US" sz="1200" dirty="0">
              <a:latin typeface="Menlo"/>
            </a:endParaRPr>
          </a:p>
          <a:p>
            <a:pPr algn="just"/>
            <a:r>
              <a:rPr lang="en-US" sz="1200" b="1" dirty="0">
                <a:latin typeface="Menlo"/>
              </a:rPr>
              <a:t>Clustered Distribution:</a:t>
            </a:r>
            <a:r>
              <a:rPr lang="en-US" sz="1200" dirty="0">
                <a:latin typeface="Menlo"/>
              </a:rPr>
              <a:t> Close prices are concentrated between $30-$80, with trading volume mostly below $0.4 \times 10^7$.</a:t>
            </a:r>
          </a:p>
          <a:p>
            <a:pPr marL="285750" indent="-285750">
              <a:buFont typeface="Arial"/>
              <a:buChar char="•"/>
            </a:pPr>
            <a:endParaRPr lang="en-US" sz="1200" dirty="0">
              <a:latin typeface="Menlo"/>
            </a:endParaRPr>
          </a:p>
          <a:p>
            <a:r>
              <a:rPr lang="en-US" sz="1200" b="1" dirty="0">
                <a:latin typeface="Menlo"/>
              </a:rPr>
              <a:t>Volume Spread:</a:t>
            </a:r>
            <a:r>
              <a:rPr lang="en-US" sz="1200" dirty="0">
                <a:latin typeface="Menlo"/>
              </a:rPr>
              <a:t> Minimal correlation is evident, suggesting price stability regardless of trading volume fluctuations.</a:t>
            </a:r>
          </a:p>
          <a:p>
            <a:pPr marL="285750" indent="-285750">
              <a:buFont typeface="Arial"/>
              <a:buChar char="•"/>
            </a:pPr>
            <a:endParaRPr lang="en-US" sz="1200" dirty="0">
              <a:latin typeface="Menlo"/>
            </a:endParaRPr>
          </a:p>
          <a:p>
            <a:r>
              <a:rPr lang="en-US" sz="1200" b="1" dirty="0">
                <a:latin typeface="Menlo"/>
              </a:rPr>
              <a:t>Outliers:</a:t>
            </a:r>
            <a:r>
              <a:rPr lang="en-US" sz="1200" dirty="0">
                <a:latin typeface="Menlo"/>
              </a:rPr>
              <a:t> Few instances of higher trading volumes around $1.0 \times 10^7$, not strongly linked to higher prices.</a:t>
            </a:r>
          </a:p>
          <a:p>
            <a:pPr marL="285750" indent="-285750">
              <a:buFont typeface="Arial"/>
              <a:buChar char="•"/>
            </a:pPr>
            <a:endParaRPr lang="en-US" sz="1200" dirty="0">
              <a:latin typeface="Menlo"/>
            </a:endParaRPr>
          </a:p>
          <a:p>
            <a:r>
              <a:rPr lang="en-US" sz="1200" b="1" dirty="0">
                <a:latin typeface="Menlo"/>
              </a:rPr>
              <a:t>Implications: </a:t>
            </a:r>
            <a:r>
              <a:rPr lang="en-US" sz="1200" dirty="0">
                <a:latin typeface="Menlo"/>
              </a:rPr>
              <a:t>Trading volume does not significantly impact QSR's close prices, indicating other factors drive price changes. Highlights price stability within typical trading volumes.</a:t>
            </a:r>
            <a:endParaRPr lang="en-US" sz="1200" dirty="0">
              <a:latin typeface="Aptos" panose="02110004020202020204"/>
            </a:endParaRPr>
          </a:p>
          <a:p>
            <a:pPr algn="l"/>
            <a:endParaRPr lang="en-US" sz="1400" dirty="0"/>
          </a:p>
        </p:txBody>
      </p:sp>
      <p:sp>
        <p:nvSpPr>
          <p:cNvPr id="4" name="Title 1">
            <a:extLst>
              <a:ext uri="{FF2B5EF4-FFF2-40B4-BE49-F238E27FC236}">
                <a16:creationId xmlns:a16="http://schemas.microsoft.com/office/drawing/2014/main" id="{61A85FCF-08A1-39BF-31F0-F78F33B81534}"/>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dirty="0" err="1">
                <a:latin typeface="Menlo"/>
              </a:rPr>
              <a:t>Relationship</a:t>
            </a:r>
            <a:r>
              <a:rPr lang="de-DE" sz="2000" dirty="0">
                <a:latin typeface="Menlo"/>
              </a:rPr>
              <a:t> </a:t>
            </a:r>
            <a:r>
              <a:rPr lang="de-DE" sz="2000" dirty="0" err="1">
                <a:latin typeface="Menlo"/>
              </a:rPr>
              <a:t>between</a:t>
            </a:r>
            <a:r>
              <a:rPr lang="de-DE" sz="2000" dirty="0">
                <a:latin typeface="Menlo"/>
              </a:rPr>
              <a:t> Trading Volume and Close Price (QSR)</a:t>
            </a:r>
            <a:endParaRPr lang="en-FR" sz="2000">
              <a:latin typeface="Menlo"/>
            </a:endParaRPr>
          </a:p>
        </p:txBody>
      </p:sp>
    </p:spTree>
    <p:extLst>
      <p:ext uri="{BB962C8B-B14F-4D97-AF65-F5344CB8AC3E}">
        <p14:creationId xmlns:p14="http://schemas.microsoft.com/office/powerpoint/2010/main" val="153180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B623-38B0-39D9-62F5-218427A684C1}"/>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4D50917-20EC-239A-0FA5-E00698A4CD58}"/>
              </a:ext>
            </a:extLst>
          </p:cNvPr>
          <p:cNvGraphicFramePr>
            <a:graphicFrameLocks noGrp="1"/>
          </p:cNvGraphicFramePr>
          <p:nvPr>
            <p:extLst>
              <p:ext uri="{D42A27DB-BD31-4B8C-83A1-F6EECF244321}">
                <p14:modId xmlns:p14="http://schemas.microsoft.com/office/powerpoint/2010/main" val="1897165849"/>
              </p:ext>
            </p:extLst>
          </p:nvPr>
        </p:nvGraphicFramePr>
        <p:xfrm>
          <a:off x="2945161" y="1202792"/>
          <a:ext cx="6301677" cy="5164379"/>
        </p:xfrm>
        <a:graphic>
          <a:graphicData uri="http://schemas.openxmlformats.org/drawingml/2006/table">
            <a:tbl>
              <a:tblPr firstRow="1" bandRow="1">
                <a:tableStyleId>{5C22544A-7EE6-4342-B048-85BDC9FD1C3A}</a:tableStyleId>
              </a:tblPr>
              <a:tblGrid>
                <a:gridCol w="2100559">
                  <a:extLst>
                    <a:ext uri="{9D8B030D-6E8A-4147-A177-3AD203B41FA5}">
                      <a16:colId xmlns:a16="http://schemas.microsoft.com/office/drawing/2014/main" val="2269316902"/>
                    </a:ext>
                  </a:extLst>
                </a:gridCol>
                <a:gridCol w="2100559">
                  <a:extLst>
                    <a:ext uri="{9D8B030D-6E8A-4147-A177-3AD203B41FA5}">
                      <a16:colId xmlns:a16="http://schemas.microsoft.com/office/drawing/2014/main" val="3311403799"/>
                    </a:ext>
                  </a:extLst>
                </a:gridCol>
                <a:gridCol w="2100559">
                  <a:extLst>
                    <a:ext uri="{9D8B030D-6E8A-4147-A177-3AD203B41FA5}">
                      <a16:colId xmlns:a16="http://schemas.microsoft.com/office/drawing/2014/main" val="3723770494"/>
                    </a:ext>
                  </a:extLst>
                </a:gridCol>
              </a:tblGrid>
              <a:tr h="469489">
                <a:tc>
                  <a:txBody>
                    <a:bodyPr/>
                    <a:lstStyle/>
                    <a:p>
                      <a:pPr algn="ctr" fontAlgn="b"/>
                      <a:r>
                        <a:rPr lang="en-GB" sz="1100" b="1"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Company</a:t>
                      </a:r>
                    </a:p>
                  </a:txBody>
                  <a:tcPr marL="9525" marR="9525" marT="9525" marB="0" anchor="ctr"/>
                </a:tc>
                <a:tc>
                  <a:txBody>
                    <a:bodyPr/>
                    <a:lstStyle/>
                    <a:p>
                      <a:pPr algn="ctr" fontAlgn="b"/>
                      <a:r>
                        <a:rPr lang="en-GB" sz="1100" b="1"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Month</a:t>
                      </a:r>
                    </a:p>
                  </a:txBody>
                  <a:tcPr marL="9525" marR="9525" marT="9525" marB="0" anchor="ctr"/>
                </a:tc>
                <a:tc>
                  <a:txBody>
                    <a:bodyPr/>
                    <a:lstStyle/>
                    <a:p>
                      <a:pPr algn="ctr" fontAlgn="b"/>
                      <a:r>
                        <a:rPr lang="en-GB" sz="1100" b="1" i="0" u="none" strike="noStrike">
                          <a:solidFill>
                            <a:schemeClr val="bg1"/>
                          </a:solidFill>
                          <a:effectLst/>
                          <a:latin typeface="Menlo" panose="020B0609030804020204" pitchFamily="49" charset="0"/>
                          <a:ea typeface="Menlo" panose="020B0609030804020204" pitchFamily="49" charset="0"/>
                          <a:cs typeface="Menlo" panose="020B0609030804020204" pitchFamily="49" charset="0"/>
                        </a:rPr>
                        <a:t>Total Volume</a:t>
                      </a:r>
                    </a:p>
                  </a:txBody>
                  <a:tcPr marL="9525" marR="9525" marT="9525" marB="0" anchor="ctr"/>
                </a:tc>
                <a:extLst>
                  <a:ext uri="{0D108BD9-81ED-4DB2-BD59-A6C34878D82A}">
                    <a16:rowId xmlns:a16="http://schemas.microsoft.com/office/drawing/2014/main" val="1586592039"/>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BRK-A</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2010-02</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11,264,550</a:t>
                      </a:r>
                    </a:p>
                  </a:txBody>
                  <a:tcPr marL="9525" marR="9525" marT="38100" marB="38100" anchor="ctr"/>
                </a:tc>
                <a:extLst>
                  <a:ext uri="{0D108BD9-81ED-4DB2-BD59-A6C34878D82A}">
                    <a16:rowId xmlns:a16="http://schemas.microsoft.com/office/drawing/2014/main" val="769332019"/>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DNUT</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2024-03</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90,788,155</a:t>
                      </a:r>
                    </a:p>
                  </a:txBody>
                  <a:tcPr marL="9525" marR="9525" marT="38100" marB="38100" anchor="ctr"/>
                </a:tc>
                <a:extLst>
                  <a:ext uri="{0D108BD9-81ED-4DB2-BD59-A6C34878D82A}">
                    <a16:rowId xmlns:a16="http://schemas.microsoft.com/office/drawing/2014/main" val="1997776658"/>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DPZ</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2012-05</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33,197,200</a:t>
                      </a:r>
                    </a:p>
                  </a:txBody>
                  <a:tcPr marL="9525" marR="9525" marT="38100" marB="38100" anchor="ctr"/>
                </a:tc>
                <a:extLst>
                  <a:ext uri="{0D108BD9-81ED-4DB2-BD59-A6C34878D82A}">
                    <a16:rowId xmlns:a16="http://schemas.microsoft.com/office/drawing/2014/main" val="2722928966"/>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LKNCY</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2020-06</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1,446,646,800</a:t>
                      </a:r>
                    </a:p>
                  </a:txBody>
                  <a:tcPr marL="9525" marR="9525" marT="38100" marB="38100" anchor="ctr"/>
                </a:tc>
                <a:extLst>
                  <a:ext uri="{0D108BD9-81ED-4DB2-BD59-A6C34878D82A}">
                    <a16:rowId xmlns:a16="http://schemas.microsoft.com/office/drawing/2014/main" val="1657954446"/>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MCD</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2006-10</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426,927,400</a:t>
                      </a:r>
                    </a:p>
                  </a:txBody>
                  <a:tcPr marL="9525" marR="9525" marT="38100" marB="38100" anchor="ctr"/>
                </a:tc>
                <a:extLst>
                  <a:ext uri="{0D108BD9-81ED-4DB2-BD59-A6C34878D82A}">
                    <a16:rowId xmlns:a16="http://schemas.microsoft.com/office/drawing/2014/main" val="2970126664"/>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PZZA</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1999-12</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103,559,133</a:t>
                      </a:r>
                    </a:p>
                  </a:txBody>
                  <a:tcPr marL="9525" marR="9525" marT="38100" marB="38100" anchor="ctr"/>
                </a:tc>
                <a:extLst>
                  <a:ext uri="{0D108BD9-81ED-4DB2-BD59-A6C34878D82A}">
                    <a16:rowId xmlns:a16="http://schemas.microsoft.com/office/drawing/2014/main" val="2239261260"/>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QSR</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2020-03</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110,310,400</a:t>
                      </a:r>
                    </a:p>
                  </a:txBody>
                  <a:tcPr marL="9525" marR="9525" marT="38100" marB="38100" anchor="ctr"/>
                </a:tc>
                <a:extLst>
                  <a:ext uri="{0D108BD9-81ED-4DB2-BD59-A6C34878D82A}">
                    <a16:rowId xmlns:a16="http://schemas.microsoft.com/office/drawing/2014/main" val="1458152387"/>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SBUX</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1999-07</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1,262,235,200</a:t>
                      </a:r>
                    </a:p>
                  </a:txBody>
                  <a:tcPr marL="9525" marR="9525" marT="38100" marB="38100" anchor="ctr"/>
                </a:tc>
                <a:extLst>
                  <a:ext uri="{0D108BD9-81ED-4DB2-BD59-A6C34878D82A}">
                    <a16:rowId xmlns:a16="http://schemas.microsoft.com/office/drawing/2014/main" val="328240790"/>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WEN</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2009-06</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289,392,900</a:t>
                      </a:r>
                    </a:p>
                  </a:txBody>
                  <a:tcPr marL="9525" marR="9525" marT="38100" marB="38100" anchor="ctr"/>
                </a:tc>
                <a:extLst>
                  <a:ext uri="{0D108BD9-81ED-4DB2-BD59-A6C34878D82A}">
                    <a16:rowId xmlns:a16="http://schemas.microsoft.com/office/drawing/2014/main" val="4232660483"/>
                  </a:ext>
                </a:extLst>
              </a:tr>
              <a:tr h="469489">
                <a:tc>
                  <a:txBody>
                    <a:bodyPr/>
                    <a:lstStyle/>
                    <a:p>
                      <a:pPr algn="ctr" fontAlgn="b"/>
                      <a:r>
                        <a:rPr lang="en-GB"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YUM</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2015-10</a:t>
                      </a:r>
                    </a:p>
                  </a:txBody>
                  <a:tcPr marL="9525" marR="9525" marT="38100" marB="38100" anchor="ctr"/>
                </a:tc>
                <a:tc>
                  <a:txBody>
                    <a:bodyPr/>
                    <a:lstStyle/>
                    <a:p>
                      <a:pPr algn="ctr" fontAlgn="b"/>
                      <a:r>
                        <a:rPr lang="en-FR" sz="1100" b="0"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257,632,682</a:t>
                      </a:r>
                    </a:p>
                  </a:txBody>
                  <a:tcPr marL="9525" marR="9525" marT="38100" marB="38100" anchor="ctr"/>
                </a:tc>
                <a:extLst>
                  <a:ext uri="{0D108BD9-81ED-4DB2-BD59-A6C34878D82A}">
                    <a16:rowId xmlns:a16="http://schemas.microsoft.com/office/drawing/2014/main" val="1581188487"/>
                  </a:ext>
                </a:extLst>
              </a:tr>
            </a:tbl>
          </a:graphicData>
        </a:graphic>
      </p:graphicFrame>
      <p:sp>
        <p:nvSpPr>
          <p:cNvPr id="6" name="Title 1">
            <a:extLst>
              <a:ext uri="{FF2B5EF4-FFF2-40B4-BE49-F238E27FC236}">
                <a16:creationId xmlns:a16="http://schemas.microsoft.com/office/drawing/2014/main" id="{B242EE89-709C-4D29-758C-DD5267578A37}"/>
              </a:ext>
            </a:extLst>
          </p:cNvPr>
          <p:cNvSpPr txBox="1">
            <a:spLocks/>
          </p:cNvSpPr>
          <p:nvPr/>
        </p:nvSpPr>
        <p:spPr>
          <a:xfrm>
            <a:off x="838200" y="390528"/>
            <a:ext cx="10515600" cy="59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latin typeface="Menlo" panose="020B0609030804020204" pitchFamily="49" charset="0"/>
                <a:ea typeface="Menlo" panose="020B0609030804020204" pitchFamily="49" charset="0"/>
                <a:cs typeface="Menlo" panose="020B0609030804020204" pitchFamily="49" charset="0"/>
              </a:rPr>
              <a:t>Month with Highest Total Trading Volume</a:t>
            </a:r>
            <a:endParaRPr lang="en-FR" sz="200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514886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DCAF4956D58FC47B15FA9C910CAB10D" ma:contentTypeVersion="11" ma:contentTypeDescription="Crear nuevo documento." ma:contentTypeScope="" ma:versionID="d16cd0b244a5720e6ac688389f24f9fc">
  <xsd:schema xmlns:xsd="http://www.w3.org/2001/XMLSchema" xmlns:xs="http://www.w3.org/2001/XMLSchema" xmlns:p="http://schemas.microsoft.com/office/2006/metadata/properties" xmlns:ns2="d2e116cd-5cb3-4e13-9d7f-7a45e8465a8b" xmlns:ns3="a931ec1f-620d-41ce-96fb-63aa77938a70" targetNamespace="http://schemas.microsoft.com/office/2006/metadata/properties" ma:root="true" ma:fieldsID="a03ef140cd61d5fcc1da609e94c495a5" ns2:_="" ns3:_="">
    <xsd:import namespace="d2e116cd-5cb3-4e13-9d7f-7a45e8465a8b"/>
    <xsd:import namespace="a931ec1f-620d-41ce-96fb-63aa77938a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e116cd-5cb3-4e13-9d7f-7a45e8465a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6920b83b-e6ca-4e5d-afe0-04f0fa2c985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31ec1f-620d-41ce-96fb-63aa77938a7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aabb030-284b-4852-b3ae-a364bd3a3b22}" ma:internalName="TaxCatchAll" ma:showField="CatchAllData" ma:web="a931ec1f-620d-41ce-96fb-63aa77938a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2e116cd-5cb3-4e13-9d7f-7a45e8465a8b">
      <Terms xmlns="http://schemas.microsoft.com/office/infopath/2007/PartnerControls"/>
    </lcf76f155ced4ddcb4097134ff3c332f>
    <TaxCatchAll xmlns="a931ec1f-620d-41ce-96fb-63aa77938a70" xsi:nil="true"/>
  </documentManagement>
</p:properties>
</file>

<file path=customXml/itemProps1.xml><?xml version="1.0" encoding="utf-8"?>
<ds:datastoreItem xmlns:ds="http://schemas.openxmlformats.org/officeDocument/2006/customXml" ds:itemID="{535BE995-D166-4531-BE0B-D66EB0DE4E70}">
  <ds:schemaRefs>
    <ds:schemaRef ds:uri="a931ec1f-620d-41ce-96fb-63aa77938a70"/>
    <ds:schemaRef ds:uri="d2e116cd-5cb3-4e13-9d7f-7a45e8465a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2FB364C-5CBE-4D87-A398-C402181ACC49}">
  <ds:schemaRefs>
    <ds:schemaRef ds:uri="http://schemas.microsoft.com/sharepoint/v3/contenttype/forms"/>
  </ds:schemaRefs>
</ds:datastoreItem>
</file>

<file path=customXml/itemProps3.xml><?xml version="1.0" encoding="utf-8"?>
<ds:datastoreItem xmlns:ds="http://schemas.openxmlformats.org/officeDocument/2006/customXml" ds:itemID="{FF6697A9-0676-4FC7-B608-BC85F0C91E69}">
  <ds:schemaRefs>
    <ds:schemaRef ds:uri="a931ec1f-620d-41ce-96fb-63aa77938a70"/>
    <ds:schemaRef ds:uri="d2e116cd-5cb3-4e13-9d7f-7a45e8465a8b"/>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90a8aec3-e044-4c52-b490-93621ab5ae6b}" enabled="0" method="" siteId="{90a8aec3-e044-4c52-b490-93621ab5ae6b}" removed="1"/>
</clbl:labelList>
</file>

<file path=docProps/app.xml><?xml version="1.0" encoding="utf-8"?>
<Properties xmlns="http://schemas.openxmlformats.org/officeDocument/2006/extended-properties" xmlns:vt="http://schemas.openxmlformats.org/officeDocument/2006/docPropsVTypes">
  <TotalTime>0</TotalTime>
  <Words>1416</Words>
  <Application>Microsoft Macintosh PowerPoint</Application>
  <PresentationFormat>Widescreen</PresentationFormat>
  <Paragraphs>372</Paragraphs>
  <Slides>13</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-apple-system</vt:lpstr>
      <vt:lpstr>Aptos</vt:lpstr>
      <vt:lpstr>Aptos Display</vt:lpstr>
      <vt:lpstr>Arial</vt:lpstr>
      <vt:lpstr>Calibri</vt:lpstr>
      <vt:lpstr>Menlo</vt:lpstr>
      <vt:lpstr>RB Office</vt:lpstr>
      <vt:lpstr>Office Theme</vt:lpstr>
      <vt:lpstr>think-cell Slide</vt:lpstr>
      <vt:lpstr>Performance Analysis of Fast-Food Companies in the Stock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 Yanzhu</dc:creator>
  <cp:lastModifiedBy>Heist, Benjamin</cp:lastModifiedBy>
  <cp:revision>2</cp:revision>
  <dcterms:created xsi:type="dcterms:W3CDTF">2024-12-13T23:43:56Z</dcterms:created>
  <dcterms:modified xsi:type="dcterms:W3CDTF">2024-12-14T22:36:16Z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0x0101007DCAF4956D58FC47B15FA9C910CAB10D</vt:lpwstr>
  </property>
  <property fmtid="{D5CDD505-2E9C-101B-9397-08002B2CF9AE}" pid="3" name="MediaServiceImageTags">
    <vt:lpwstr/>
  </property>
</Properties>
</file>